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6.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86" r:id="rId3"/>
  </p:sldMasterIdLst>
  <p:notesMasterIdLst>
    <p:notesMasterId r:id="rId36"/>
  </p:notesMasterIdLst>
  <p:sldIdLst>
    <p:sldId id="304" r:id="rId4"/>
    <p:sldId id="257" r:id="rId5"/>
    <p:sldId id="308" r:id="rId6"/>
    <p:sldId id="281" r:id="rId7"/>
    <p:sldId id="298" r:id="rId8"/>
    <p:sldId id="299" r:id="rId9"/>
    <p:sldId id="258" r:id="rId10"/>
    <p:sldId id="262" r:id="rId11"/>
    <p:sldId id="261" r:id="rId12"/>
    <p:sldId id="264" r:id="rId13"/>
    <p:sldId id="265" r:id="rId14"/>
    <p:sldId id="263" r:id="rId15"/>
    <p:sldId id="306" r:id="rId16"/>
    <p:sldId id="259" r:id="rId17"/>
    <p:sldId id="266" r:id="rId18"/>
    <p:sldId id="283" r:id="rId19"/>
    <p:sldId id="284" r:id="rId20"/>
    <p:sldId id="285" r:id="rId21"/>
    <p:sldId id="287" r:id="rId22"/>
    <p:sldId id="290" r:id="rId23"/>
    <p:sldId id="289" r:id="rId24"/>
    <p:sldId id="291" r:id="rId25"/>
    <p:sldId id="295" r:id="rId26"/>
    <p:sldId id="296" r:id="rId27"/>
    <p:sldId id="297" r:id="rId28"/>
    <p:sldId id="282" r:id="rId29"/>
    <p:sldId id="267" r:id="rId30"/>
    <p:sldId id="294" r:id="rId31"/>
    <p:sldId id="301" r:id="rId32"/>
    <p:sldId id="302" r:id="rId33"/>
    <p:sldId id="307" r:id="rId34"/>
    <p:sldId id="30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DEE"/>
    <a:srgbClr val="ED1D1D"/>
    <a:srgbClr val="595C6D"/>
    <a:srgbClr val="575A6A"/>
    <a:srgbClr val="091D28"/>
    <a:srgbClr val="1969A1"/>
    <a:srgbClr val="4EC1B2"/>
    <a:srgbClr val="C4DDDA"/>
    <a:srgbClr val="F4BC90"/>
    <a:srgbClr val="FACD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7159" autoAdjust="0"/>
  </p:normalViewPr>
  <p:slideViewPr>
    <p:cSldViewPr snapToGrid="0">
      <p:cViewPr varScale="1">
        <p:scale>
          <a:sx n="48" d="100"/>
          <a:sy n="48" d="100"/>
        </p:scale>
        <p:origin x="10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9EBD7-E658-4EBF-A663-0C7EE1452471}" type="datetimeFigureOut">
              <a:rPr lang="pt-PT" smtClean="0"/>
              <a:t>28/06/2017</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64202-3625-434F-929A-8505E2562131}" type="slidenum">
              <a:rPr lang="pt-PT" smtClean="0"/>
              <a:t>‹#›</a:t>
            </a:fld>
            <a:endParaRPr lang="pt-PT"/>
          </a:p>
        </p:txBody>
      </p:sp>
    </p:spTree>
    <p:extLst>
      <p:ext uri="{BB962C8B-B14F-4D97-AF65-F5344CB8AC3E}">
        <p14:creationId xmlns:p14="http://schemas.microsoft.com/office/powerpoint/2010/main" val="473305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6401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Disable the Auto Update Statistics and Auto Create Statistics Options</a:t>
            </a:r>
          </a:p>
          <a:p>
            <a:r>
              <a:rPr lang="en-US" dirty="0"/>
              <a:t>Set the Max Degree of Parallelism property to “1”</a:t>
            </a:r>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19</a:t>
            </a:fld>
            <a:endParaRPr lang="pt-PT"/>
          </a:p>
        </p:txBody>
      </p:sp>
    </p:spTree>
    <p:extLst>
      <p:ext uri="{BB962C8B-B14F-4D97-AF65-F5344CB8AC3E}">
        <p14:creationId xmlns:p14="http://schemas.microsoft.com/office/powerpoint/2010/main" val="634309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672352">
              <a:buClr>
                <a:srgbClr val="0072C6"/>
              </a:buClr>
              <a:buNone/>
            </a:pPr>
            <a:r>
              <a:rPr lang="en-US" sz="2745" dirty="0"/>
              <a:t>The SQL Server uses </a:t>
            </a:r>
            <a:r>
              <a:rPr lang="en-US" sz="2745" dirty="0" err="1"/>
              <a:t>TempDB</a:t>
            </a:r>
            <a:r>
              <a:rPr lang="en-US" sz="2745" dirty="0"/>
              <a:t> to store intermediate results as part of executing a query</a:t>
            </a:r>
            <a:endParaRPr lang="en-US" sz="2451" b="0" dirty="0">
              <a:solidFill>
                <a:schemeClr val="tx1">
                  <a:lumMod val="75000"/>
                  <a:lumOff val="25000"/>
                  <a:alpha val="99000"/>
                </a:schemeClr>
              </a:solidFill>
            </a:endParaRP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If the number of logical processors is less than or equal to 8, use the same number of data files as logical processors.</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If the number of logical processors is greater than 8, use 8 data files </a:t>
            </a:r>
          </a:p>
          <a:p>
            <a:pPr marL="550171" lvl="2" indent="-338524" defTabSz="672352">
              <a:buClr>
                <a:srgbClr val="0072C6"/>
              </a:buClr>
              <a:buFont typeface="Wingdings" panose="05000000000000000000" pitchFamily="2" charset="2"/>
              <a:buChar char="§"/>
            </a:pPr>
            <a:r>
              <a:rPr lang="en-US" sz="2059" b="0" dirty="0">
                <a:solidFill>
                  <a:schemeClr val="tx1">
                    <a:lumMod val="75000"/>
                    <a:lumOff val="25000"/>
                    <a:alpha val="99000"/>
                  </a:schemeClr>
                </a:solidFill>
              </a:rPr>
              <a:t>if you get contention problems, you should increase the number of data files by multiples of 4.</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Creating files across multiple drives will help increase the IO bandwidth but will have no additional impact on allocation bottleneck.</a:t>
            </a:r>
          </a:p>
          <a:p>
            <a:pPr marL="338524" lvl="1" indent="-338524" defTabSz="672352">
              <a:buClr>
                <a:srgbClr val="0072C6"/>
              </a:buClr>
              <a:buFont typeface="Wingdings" panose="05000000000000000000" pitchFamily="2" charset="2"/>
              <a:buChar char="§"/>
            </a:pPr>
            <a:r>
              <a:rPr lang="en-US" sz="2451" b="0" dirty="0" err="1">
                <a:solidFill>
                  <a:schemeClr val="tx1">
                    <a:lumMod val="75000"/>
                    <a:lumOff val="25000"/>
                    <a:alpha val="99000"/>
                  </a:schemeClr>
                </a:solidFill>
              </a:rPr>
              <a:t>Preallocate</a:t>
            </a:r>
            <a:r>
              <a:rPr lang="en-US" sz="2451" b="0" dirty="0">
                <a:solidFill>
                  <a:schemeClr val="tx1">
                    <a:lumMod val="75000"/>
                    <a:lumOff val="25000"/>
                    <a:alpha val="99000"/>
                  </a:schemeClr>
                </a:solidFill>
              </a:rPr>
              <a:t> space for all </a:t>
            </a:r>
            <a:r>
              <a:rPr lang="en-US" sz="2451" b="0" dirty="0" err="1">
                <a:solidFill>
                  <a:schemeClr val="tx1">
                    <a:lumMod val="75000"/>
                    <a:lumOff val="25000"/>
                    <a:alpha val="99000"/>
                  </a:schemeClr>
                </a:solidFill>
              </a:rPr>
              <a:t>tempdb</a:t>
            </a:r>
            <a:r>
              <a:rPr lang="en-US" sz="2451" b="0" dirty="0">
                <a:solidFill>
                  <a:schemeClr val="tx1">
                    <a:lumMod val="75000"/>
                    <a:lumOff val="25000"/>
                    <a:alpha val="99000"/>
                  </a:schemeClr>
                </a:solidFill>
              </a:rPr>
              <a:t> files by setting the file size to a value large enough to accommodate the typical workload in the environment. This prevents </a:t>
            </a:r>
            <a:r>
              <a:rPr lang="en-US" sz="2451" b="0" dirty="0" err="1">
                <a:solidFill>
                  <a:schemeClr val="tx1">
                    <a:lumMod val="75000"/>
                    <a:lumOff val="25000"/>
                    <a:alpha val="99000"/>
                  </a:schemeClr>
                </a:solidFill>
              </a:rPr>
              <a:t>tempdb</a:t>
            </a:r>
            <a:r>
              <a:rPr lang="en-US" sz="2451" b="0" dirty="0">
                <a:solidFill>
                  <a:schemeClr val="tx1">
                    <a:lumMod val="75000"/>
                    <a:lumOff val="25000"/>
                    <a:alpha val="99000"/>
                  </a:schemeClr>
                </a:solidFill>
              </a:rPr>
              <a:t> from expanding too frequently, which can affect performance.</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Make each data file the same size</a:t>
            </a:r>
          </a:p>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20</a:t>
            </a:fld>
            <a:endParaRPr lang="pt-PT"/>
          </a:p>
        </p:txBody>
      </p:sp>
    </p:spTree>
    <p:extLst>
      <p:ext uri="{BB962C8B-B14F-4D97-AF65-F5344CB8AC3E}">
        <p14:creationId xmlns:p14="http://schemas.microsoft.com/office/powerpoint/2010/main" val="4133308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If your using it, make it fast</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Check for I\O issues</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Never go below 15% free disk space</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Periodically defragment all disks (local and SAN/NAS) on a regular basis by scheduling off-hours disk defragmentation</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Monitor the disk read and write times. The faster the access time the better performance SQL Server will provide. Any disk read or write time approaching 15 </a:t>
            </a:r>
            <a:r>
              <a:rPr lang="en-US" sz="2451" b="0" dirty="0" err="1">
                <a:solidFill>
                  <a:schemeClr val="tx1">
                    <a:lumMod val="75000"/>
                    <a:lumOff val="25000"/>
                    <a:alpha val="99000"/>
                  </a:schemeClr>
                </a:solidFill>
              </a:rPr>
              <a:t>ms</a:t>
            </a:r>
            <a:r>
              <a:rPr lang="en-US" sz="2451" b="0" dirty="0">
                <a:solidFill>
                  <a:schemeClr val="tx1">
                    <a:lumMod val="75000"/>
                    <a:lumOff val="25000"/>
                    <a:alpha val="99000"/>
                  </a:schemeClr>
                </a:solidFill>
              </a:rPr>
              <a:t> is cause for concern.</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Isolate the BizTalk database files on dedicated LUNs. This will prevent other applications from affecting the BizTalk databases</a:t>
            </a:r>
          </a:p>
          <a:p>
            <a:endParaRPr lang="pt-PT" dirty="0"/>
          </a:p>
          <a:p>
            <a:r>
              <a:rPr lang="pt-PT" dirty="0"/>
              <a:t>RAID 5 </a:t>
            </a:r>
            <a:r>
              <a:rPr lang="pt-PT" dirty="0" err="1"/>
              <a:t>most</a:t>
            </a:r>
            <a:r>
              <a:rPr lang="pt-PT" dirty="0"/>
              <a:t> </a:t>
            </a:r>
            <a:r>
              <a:rPr lang="pt-PT" dirty="0" err="1"/>
              <a:t>common</a:t>
            </a:r>
            <a:r>
              <a:rPr lang="pt-PT" dirty="0"/>
              <a:t> - RAID 10 </a:t>
            </a:r>
            <a:r>
              <a:rPr lang="pt-PT" dirty="0" err="1"/>
              <a:t>critical</a:t>
            </a:r>
            <a:r>
              <a:rPr lang="pt-PT" dirty="0"/>
              <a:t> </a:t>
            </a:r>
            <a:r>
              <a:rPr lang="pt-PT" dirty="0" err="1"/>
              <a:t>missions</a:t>
            </a:r>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22</a:t>
            </a:fld>
            <a:endParaRPr lang="pt-PT"/>
          </a:p>
        </p:txBody>
      </p:sp>
    </p:spTree>
    <p:extLst>
      <p:ext uri="{BB962C8B-B14F-4D97-AF65-F5344CB8AC3E}">
        <p14:creationId xmlns:p14="http://schemas.microsoft.com/office/powerpoint/2010/main" val="3864419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23</a:t>
            </a:fld>
            <a:endParaRPr lang="pt-PT"/>
          </a:p>
        </p:txBody>
      </p:sp>
    </p:spTree>
    <p:extLst>
      <p:ext uri="{BB962C8B-B14F-4D97-AF65-F5344CB8AC3E}">
        <p14:creationId xmlns:p14="http://schemas.microsoft.com/office/powerpoint/2010/main" val="3474634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24</a:t>
            </a:fld>
            <a:endParaRPr lang="pt-PT"/>
          </a:p>
        </p:txBody>
      </p:sp>
    </p:spTree>
    <p:extLst>
      <p:ext uri="{BB962C8B-B14F-4D97-AF65-F5344CB8AC3E}">
        <p14:creationId xmlns:p14="http://schemas.microsoft.com/office/powerpoint/2010/main" val="4123767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Scaling Up the BizTalk Server Tier</a:t>
            </a:r>
            <a:endParaRPr lang="pt-P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Scaling Out the SQL Server Tier</a:t>
            </a:r>
            <a:endParaRPr lang="pt-PT" sz="1200" b="1" kern="1200" dirty="0">
              <a:solidFill>
                <a:schemeClr val="tx1"/>
              </a:solidFill>
              <a:effectLst/>
              <a:latin typeface="+mn-lt"/>
              <a:ea typeface="+mn-ea"/>
              <a:cs typeface="+mn-cs"/>
            </a:endParaRPr>
          </a:p>
          <a:p>
            <a:endParaRPr lang="pt-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Scaling Up the SQL Server Tier</a:t>
            </a:r>
            <a:endParaRPr lang="pt-PT" sz="1200" b="1" kern="1200" dirty="0">
              <a:solidFill>
                <a:schemeClr val="tx1"/>
              </a:solidFill>
              <a:effectLst/>
              <a:latin typeface="+mn-lt"/>
              <a:ea typeface="+mn-ea"/>
              <a:cs typeface="+mn-cs"/>
            </a:endParaRPr>
          </a:p>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25</a:t>
            </a:fld>
            <a:endParaRPr lang="pt-PT"/>
          </a:p>
        </p:txBody>
      </p:sp>
    </p:spTree>
    <p:extLst>
      <p:ext uri="{BB962C8B-B14F-4D97-AF65-F5344CB8AC3E}">
        <p14:creationId xmlns:p14="http://schemas.microsoft.com/office/powerpoint/2010/main" val="349069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58A610-1E6A-4304-BC05-570DCBF01AA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411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6C77AA-69FB-4816-AC36-3AA63E90C51A}" type="datetime1">
              <a:rPr lang="en-US" smtClean="0"/>
              <a:t>6/28/2017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47000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6C77AA-69FB-4816-AC36-3AA63E90C51A}" type="datetime1">
              <a:rPr lang="en-US" smtClean="0"/>
              <a:t>6/28/2017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3172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446330B-D7CC-4D89-944E-EBD156B21828}" type="datetime1">
              <a:rPr lang="en-US" smtClean="0"/>
              <a:t>6/28/2017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69759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269FA8-3D99-47C8-AC1E-49A10DD380D3}" type="datetime1">
              <a:rPr lang="en-US" smtClean="0"/>
              <a:t>6/28/2017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7400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10</a:t>
            </a:fld>
            <a:endParaRPr lang="pt-PT"/>
          </a:p>
        </p:txBody>
      </p:sp>
    </p:spTree>
    <p:extLst>
      <p:ext uri="{BB962C8B-B14F-4D97-AF65-F5344CB8AC3E}">
        <p14:creationId xmlns:p14="http://schemas.microsoft.com/office/powerpoint/2010/main" val="2262873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dirty="0"/>
              <a:t>SQL Agent - </a:t>
            </a:r>
            <a:r>
              <a:rPr lang="en-US" sz="1200" dirty="0"/>
              <a:t>All cleanup is done by SQL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this isn't running, neither will BizTalk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Backup BizTalk Server (</a:t>
            </a:r>
            <a:r>
              <a:rPr lang="en-US" sz="1200" dirty="0" err="1"/>
              <a:t>BizTalkMgmtDb</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DTA Purge and Archive (</a:t>
            </a:r>
            <a:r>
              <a:rPr lang="en-US" sz="1200" dirty="0" err="1"/>
              <a:t>BizTalkDTADb</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MessageBox_Message_Cleanup_BizTalkMsgBoxDb</a:t>
            </a:r>
            <a:r>
              <a:rPr lang="en-US" sz="1200" dirty="0"/>
              <a:t> disable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dirty="0"/>
          </a:p>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16</a:t>
            </a:fld>
            <a:endParaRPr lang="pt-PT"/>
          </a:p>
        </p:txBody>
      </p:sp>
    </p:spTree>
    <p:extLst>
      <p:ext uri="{BB962C8B-B14F-4D97-AF65-F5344CB8AC3E}">
        <p14:creationId xmlns:p14="http://schemas.microsoft.com/office/powerpoint/2010/main" val="2638676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Don’t</a:t>
            </a:r>
            <a:r>
              <a:rPr lang="pt-PT" dirty="0"/>
              <a:t> </a:t>
            </a:r>
            <a:r>
              <a:rPr lang="pt-PT" dirty="0" err="1"/>
              <a:t>create</a:t>
            </a:r>
            <a:r>
              <a:rPr lang="pt-PT" dirty="0"/>
              <a:t> </a:t>
            </a:r>
            <a:r>
              <a:rPr lang="pt-PT" dirty="0" err="1"/>
              <a:t>custom</a:t>
            </a:r>
            <a:r>
              <a:rPr lang="pt-PT" dirty="0"/>
              <a:t> </a:t>
            </a:r>
            <a:r>
              <a:rPr lang="pt-PT" dirty="0" err="1"/>
              <a:t>maintainance</a:t>
            </a:r>
            <a:r>
              <a:rPr lang="pt-PT" dirty="0"/>
              <a:t> </a:t>
            </a:r>
            <a:r>
              <a:rPr lang="pt-PT" dirty="0" err="1"/>
              <a:t>plans</a:t>
            </a:r>
            <a:r>
              <a:rPr lang="pt-PT" dirty="0"/>
              <a:t> for backup, </a:t>
            </a:r>
            <a:r>
              <a:rPr lang="pt-PT" dirty="0" err="1"/>
              <a:t>re-índex</a:t>
            </a:r>
            <a:r>
              <a:rPr lang="pt-PT" dirty="0"/>
              <a:t>, </a:t>
            </a:r>
            <a:r>
              <a:rPr lang="pt-PT" dirty="0" err="1"/>
              <a:t>shrinking</a:t>
            </a:r>
            <a:r>
              <a:rPr lang="pt-PT" dirty="0"/>
              <a:t> </a:t>
            </a:r>
            <a:r>
              <a:rPr lang="pt-PT" dirty="0" err="1"/>
              <a:t>and</a:t>
            </a:r>
            <a:r>
              <a:rPr lang="pt-PT" dirty="0"/>
              <a:t> </a:t>
            </a:r>
            <a:r>
              <a:rPr lang="pt-PT" dirty="0" err="1"/>
              <a:t>all</a:t>
            </a:r>
            <a:r>
              <a:rPr lang="pt-PT" dirty="0"/>
              <a:t> </a:t>
            </a:r>
            <a:r>
              <a:rPr lang="pt-PT" dirty="0" err="1"/>
              <a:t>these</a:t>
            </a:r>
            <a:r>
              <a:rPr lang="pt-PT" dirty="0"/>
              <a:t> </a:t>
            </a:r>
            <a:r>
              <a:rPr lang="pt-PT" dirty="0" err="1"/>
              <a:t>common</a:t>
            </a:r>
            <a:r>
              <a:rPr lang="pt-PT" dirty="0"/>
              <a:t> </a:t>
            </a:r>
            <a:r>
              <a:rPr lang="pt-PT" dirty="0" err="1"/>
              <a:t>task</a:t>
            </a:r>
            <a:r>
              <a:rPr lang="pt-PT" dirty="0"/>
              <a:t> </a:t>
            </a:r>
            <a:r>
              <a:rPr lang="pt-PT" dirty="0" err="1"/>
              <a:t>that</a:t>
            </a:r>
            <a:r>
              <a:rPr lang="pt-PT" dirty="0"/>
              <a:t> </a:t>
            </a:r>
            <a:r>
              <a:rPr lang="pt-PT" dirty="0" err="1"/>
              <a:t>we</a:t>
            </a:r>
            <a:r>
              <a:rPr lang="pt-PT" dirty="0"/>
              <a:t> </a:t>
            </a:r>
            <a:r>
              <a:rPr lang="pt-PT" dirty="0" err="1"/>
              <a:t>normally</a:t>
            </a:r>
            <a:r>
              <a:rPr lang="pt-PT" dirty="0"/>
              <a:t> do </a:t>
            </a:r>
            <a:r>
              <a:rPr lang="pt-PT" dirty="0" err="1"/>
              <a:t>with</a:t>
            </a:r>
            <a:r>
              <a:rPr lang="pt-PT" dirty="0"/>
              <a:t> regular </a:t>
            </a:r>
            <a:r>
              <a:rPr lang="pt-PT" dirty="0" err="1"/>
              <a:t>databases</a:t>
            </a:r>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17</a:t>
            </a:fld>
            <a:endParaRPr lang="pt-PT"/>
          </a:p>
        </p:txBody>
      </p:sp>
    </p:spTree>
    <p:extLst>
      <p:ext uri="{BB962C8B-B14F-4D97-AF65-F5344CB8AC3E}">
        <p14:creationId xmlns:p14="http://schemas.microsoft.com/office/powerpoint/2010/main" val="845587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BizTalk Database Auto-growth Settings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75000"/>
                    <a:lumOff val="25000"/>
                    <a:alpha val="99000"/>
                  </a:schemeClr>
                </a:solidFill>
              </a:rPr>
              <a:t>Default (1MB, 10% log files) is not sufficient</a:t>
            </a:r>
          </a:p>
          <a:p>
            <a:endParaRPr lang="pt-PT" dirty="0"/>
          </a:p>
          <a:p>
            <a:r>
              <a:rPr lang="en-US" sz="1200" b="0" dirty="0">
                <a:solidFill>
                  <a:schemeClr val="tx1">
                    <a:lumMod val="75000"/>
                    <a:lumOff val="25000"/>
                    <a:alpha val="99000"/>
                  </a:schemeClr>
                </a:solidFill>
              </a:rPr>
              <a:t>SQL Server database auto-growth is a blocking operation which hinders BizTalk Server database performance. </a:t>
            </a:r>
          </a:p>
          <a:p>
            <a:endParaRPr lang="en-US" sz="1200" b="0" dirty="0">
              <a:solidFill>
                <a:schemeClr val="tx1">
                  <a:lumMod val="75000"/>
                  <a:lumOff val="25000"/>
                  <a:alpha val="99000"/>
                </a:schemeClr>
              </a:solidFill>
            </a:endParaRPr>
          </a:p>
          <a:p>
            <a:r>
              <a:rPr lang="en-US" sz="1200" b="0" dirty="0">
                <a:solidFill>
                  <a:schemeClr val="tx1">
                    <a:lumMod val="75000"/>
                    <a:lumOff val="25000"/>
                    <a:alpha val="99000"/>
                  </a:schemeClr>
                </a:solidFill>
              </a:rPr>
              <a:t>5 GB  - </a:t>
            </a:r>
            <a:r>
              <a:rPr lang="pt-PT" dirty="0" err="1"/>
              <a:t>BizTalkMsgBoxDb</a:t>
            </a:r>
            <a:r>
              <a:rPr lang="pt-PT" dirty="0"/>
              <a:t> 8 files 2GB</a:t>
            </a:r>
            <a:endParaRPr lang="en-US" sz="1200" b="0" dirty="0">
              <a:solidFill>
                <a:schemeClr val="tx1">
                  <a:lumMod val="75000"/>
                  <a:lumOff val="25000"/>
                  <a:alpha val="99000"/>
                </a:schemeClr>
              </a:solidFill>
            </a:endParaRPr>
          </a:p>
          <a:p>
            <a:endParaRPr lang="pt-PT" dirty="0"/>
          </a:p>
          <a:p>
            <a:r>
              <a:rPr lang="pt-PT" dirty="0" err="1"/>
              <a:t>MarkLog</a:t>
            </a:r>
            <a:r>
              <a:rPr lang="pt-PT" dirty="0"/>
              <a:t> </a:t>
            </a:r>
            <a:r>
              <a:rPr lang="pt-PT" dirty="0" err="1"/>
              <a:t>tables</a:t>
            </a:r>
            <a:r>
              <a:rPr lang="pt-PT" dirty="0"/>
              <a:t> </a:t>
            </a:r>
            <a:r>
              <a:rPr lang="pt-PT" dirty="0" err="1"/>
              <a:t>that</a:t>
            </a:r>
            <a:r>
              <a:rPr lang="pt-PT" dirty="0"/>
              <a:t> are </a:t>
            </a:r>
            <a:r>
              <a:rPr lang="pt-PT" dirty="0" err="1"/>
              <a:t>never</a:t>
            </a:r>
            <a:r>
              <a:rPr lang="pt-PT" dirty="0"/>
              <a:t> </a:t>
            </a:r>
            <a:r>
              <a:rPr lang="pt-PT" dirty="0" err="1"/>
              <a:t>clean</a:t>
            </a:r>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18</a:t>
            </a:fld>
            <a:endParaRPr lang="pt-PT"/>
          </a:p>
        </p:txBody>
      </p:sp>
    </p:spTree>
    <p:extLst>
      <p:ext uri="{BB962C8B-B14F-4D97-AF65-F5344CB8AC3E}">
        <p14:creationId xmlns:p14="http://schemas.microsoft.com/office/powerpoint/2010/main" val="3109359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hyperlink" Target="http://www.devscope.net/"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075" y="242332"/>
            <a:ext cx="11844000" cy="6432002"/>
          </a:xfrm>
          <a:prstGeom prst="rect">
            <a:avLst/>
          </a:prstGeom>
        </p:spPr>
      </p:pic>
    </p:spTree>
    <p:extLst>
      <p:ext uri="{BB962C8B-B14F-4D97-AF65-F5344CB8AC3E}">
        <p14:creationId xmlns:p14="http://schemas.microsoft.com/office/powerpoint/2010/main" val="390373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48585"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66594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0927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756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070107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20965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606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0435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718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9471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50492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B728F3-0CFA-4BEB-B67E-2A01ED21FEC8}" type="datetimeFigureOut">
              <a:rPr lang="en-IN" smtClean="0"/>
              <a:t>28-06-2017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6AFA1-6E7A-4276-8BA0-6065B8159AA3}" type="slidenum">
              <a:rPr lang="en-IN" smtClean="0"/>
              <a:t>‹#›</a:t>
            </a:fld>
            <a:endParaRPr lang="en-IN"/>
          </a:p>
        </p:txBody>
      </p:sp>
    </p:spTree>
    <p:extLst>
      <p:ext uri="{BB962C8B-B14F-4D97-AF65-F5344CB8AC3E}">
        <p14:creationId xmlns:p14="http://schemas.microsoft.com/office/powerpoint/2010/main" val="1108608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42243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15125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94424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80693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8204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471545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7814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15037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400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22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895055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890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28748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2825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Click to edit Master title style</a:t>
            </a:r>
          </a:p>
        </p:txBody>
      </p:sp>
    </p:spTree>
    <p:extLst>
      <p:ext uri="{BB962C8B-B14F-4D97-AF65-F5344CB8AC3E}">
        <p14:creationId xmlns:p14="http://schemas.microsoft.com/office/powerpoint/2010/main" val="28723622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250" name="Picture 10" descr="http://www.wallpaperbetter.com/wallpaper/637/591/681/oriente-station-lisbon-portugal-1080P-wallpap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7" y="0"/>
            <a:ext cx="12190443"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123116" y="1381527"/>
            <a:ext cx="8655398" cy="444795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796424"/>
            <a:ext cx="2262982" cy="950893"/>
          </a:xfrm>
          <a:prstGeom prst="rect">
            <a:avLst/>
          </a:prstGeom>
        </p:spPr>
      </p:pic>
      <p:sp>
        <p:nvSpPr>
          <p:cNvPr id="2" name="AutoShape 2" descr="https://www.carcavelossurfschool.com/wp-content/uploads/2016/05/Sunrise-Torre-Belem-Lisbon-Portugal-2-2.jpg"/>
          <p:cNvSpPr>
            <a:spLocks noChangeAspect="1" noChangeArrowheads="1"/>
          </p:cNvSpPr>
          <p:nvPr userDrawn="1"/>
        </p:nvSpPr>
        <p:spPr bwMode="auto">
          <a:xfrm>
            <a:off x="5946596" y="3279575"/>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
        <p:nvSpPr>
          <p:cNvPr id="4" name="AutoShape 8" descr="http://www.wallpaperbetter.com/wallpaper/637/591/681/oriente-station-lisbon-portugal-1080P-wallpaper.jpg"/>
          <p:cNvSpPr>
            <a:spLocks noChangeAspect="1" noChangeArrowheads="1"/>
          </p:cNvSpPr>
          <p:nvPr userDrawn="1"/>
        </p:nvSpPr>
        <p:spPr bwMode="auto">
          <a:xfrm>
            <a:off x="6096001" y="3429000"/>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Tree>
    <p:extLst>
      <p:ext uri="{BB962C8B-B14F-4D97-AF65-F5344CB8AC3E}">
        <p14:creationId xmlns:p14="http://schemas.microsoft.com/office/powerpoint/2010/main" val="1734323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8615" b="7772"/>
          <a:stretch/>
        </p:blipFill>
        <p:spPr>
          <a:xfrm>
            <a:off x="-45546" y="-30523"/>
            <a:ext cx="12410949" cy="6919045"/>
          </a:xfrm>
          <a:prstGeom prst="rect">
            <a:avLst/>
          </a:prstGeom>
        </p:spPr>
      </p:pic>
      <p:sp>
        <p:nvSpPr>
          <p:cNvPr id="6" name="Rectangle 5"/>
          <p:cNvSpPr/>
          <p:nvPr userDrawn="1"/>
        </p:nvSpPr>
        <p:spPr bwMode="gray">
          <a:xfrm>
            <a:off x="123116" y="1381527"/>
            <a:ext cx="8655398" cy="444795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8"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796424"/>
            <a:ext cx="2262982" cy="950893"/>
          </a:xfrm>
          <a:prstGeom prst="rect">
            <a:avLst/>
          </a:prstGeom>
        </p:spPr>
      </p:pic>
      <p:sp>
        <p:nvSpPr>
          <p:cNvPr id="11" name="AutoShape 2" descr="https://www.carcavelossurfschool.com/wp-content/uploads/2016/05/Sunrise-Torre-Belem-Lisbon-Portugal-2-2.jpg"/>
          <p:cNvSpPr>
            <a:spLocks noChangeAspect="1" noChangeArrowheads="1"/>
          </p:cNvSpPr>
          <p:nvPr userDrawn="1"/>
        </p:nvSpPr>
        <p:spPr bwMode="auto">
          <a:xfrm>
            <a:off x="5946596" y="3279575"/>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
        <p:nvSpPr>
          <p:cNvPr id="12" name="AutoShape 8" descr="http://www.wallpaperbetter.com/wallpaper/637/591/681/oriente-station-lisbon-portugal-1080P-wallpaper.jpg"/>
          <p:cNvSpPr>
            <a:spLocks noChangeAspect="1" noChangeArrowheads="1"/>
          </p:cNvSpPr>
          <p:nvPr userDrawn="1"/>
        </p:nvSpPr>
        <p:spPr bwMode="auto">
          <a:xfrm>
            <a:off x="6096001" y="3429000"/>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Tree>
    <p:extLst>
      <p:ext uri="{BB962C8B-B14F-4D97-AF65-F5344CB8AC3E}">
        <p14:creationId xmlns:p14="http://schemas.microsoft.com/office/powerpoint/2010/main" val="3279686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9836590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50975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914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0258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218783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961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015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442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294"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561764"/>
            <a:ext cx="3859607" cy="134483"/>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1"/>
          </p:nvPr>
        </p:nvSpPr>
        <p:spPr>
          <a:xfrm>
            <a:off x="11367166" y="6561764"/>
            <a:ext cx="555596" cy="134483"/>
          </a:xfrm>
          <a:prstGeom prst="rect">
            <a:avLst/>
          </a:prstGeom>
        </p:spPr>
        <p:txBody>
          <a:bodyPr/>
          <a:lstStyle/>
          <a:p>
            <a:fld id="{27258FFF-F925-446B-8502-81C93398170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6528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1075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1888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sp>
        <p:nvSpPr>
          <p:cNvPr id="14" name="Rectangle 13"/>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441791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8" name="Rectangle 17"/>
          <p:cNvSpPr/>
          <p:nvPr userDrawn="1"/>
        </p:nvSpPr>
        <p:spPr bwMode="auto">
          <a:xfrm>
            <a:off x="451548" y="487593"/>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256554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userDrawn="1"/>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48601" y="4789685"/>
            <a:ext cx="2510088" cy="8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131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4932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C8B728F3-0CFA-4BEB-B67E-2A01ED21FEC8}" type="datetimeFigureOut">
              <a:rPr lang="en-IN" smtClean="0"/>
              <a:pPr/>
              <a:t>28-06-2017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D2F6AFA1-6E7A-4276-8BA0-6065B8159AA3}" type="slidenum">
              <a:rPr lang="en-IN" smtClean="0"/>
              <a:pPr/>
              <a:t>‹#›</a:t>
            </a:fld>
            <a:endParaRPr lang="en-IN"/>
          </a:p>
        </p:txBody>
      </p:sp>
    </p:spTree>
    <p:extLst>
      <p:ext uri="{BB962C8B-B14F-4D97-AF65-F5344CB8AC3E}">
        <p14:creationId xmlns:p14="http://schemas.microsoft.com/office/powerpoint/2010/main" val="326973352"/>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98185"/>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62531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5.jp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hyperlink" Target="http://www.biztalk360.com/biztalk-mapping-patterns/" TargetMode="External"/><Relationship Id="rId11" Type="http://schemas.openxmlformats.org/officeDocument/2006/relationships/image" Target="../media/image20.png"/><Relationship Id="rId5" Type="http://schemas.openxmlformats.org/officeDocument/2006/relationships/hyperlink" Target="https://blog.sandro-pereira.com/" TargetMode="External"/><Relationship Id="rId10" Type="http://schemas.openxmlformats.org/officeDocument/2006/relationships/image" Target="../media/image19.png"/><Relationship Id="rId4" Type="http://schemas.openxmlformats.org/officeDocument/2006/relationships/hyperlink" Target="mailto:sandro.pereira@devscope.net" TargetMode="External"/><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8" Type="http://schemas.openxmlformats.org/officeDocument/2006/relationships/image" Target="../media/image64.gif"/><Relationship Id="rId3" Type="http://schemas.openxmlformats.org/officeDocument/2006/relationships/image" Target="../media/image59.jpeg"/><Relationship Id="rId7" Type="http://schemas.openxmlformats.org/officeDocument/2006/relationships/image" Target="../media/image63.gif"/><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1.png"/><Relationship Id="rId7" Type="http://schemas.openxmlformats.org/officeDocument/2006/relationships/image" Target="../media/image75.jpg"/><Relationship Id="rId2" Type="http://schemas.openxmlformats.org/officeDocument/2006/relationships/notesSlide" Target="../notesSlides/notesSlide16.xml"/><Relationship Id="rId1" Type="http://schemas.openxmlformats.org/officeDocument/2006/relationships/slideLayout" Target="../slideLayouts/slideLayout4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3689741" y="3734130"/>
            <a:ext cx="7648778" cy="1415852"/>
            <a:chOff x="3917475" y="3393700"/>
            <a:chExt cx="7648778" cy="1415852"/>
          </a:xfrm>
        </p:grpSpPr>
        <p:sp>
          <p:nvSpPr>
            <p:cNvPr id="54" name="TextBox 53"/>
            <p:cNvSpPr txBox="1"/>
            <p:nvPr/>
          </p:nvSpPr>
          <p:spPr>
            <a:xfrm>
              <a:off x="3917476" y="3393700"/>
              <a:ext cx="510161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505050"/>
                  </a:solidFill>
                  <a:effectLst/>
                  <a:uLnTx/>
                  <a:uFillTx/>
                  <a:latin typeface="Lato" panose="020F0502020204030203" pitchFamily="34" charset="0"/>
                  <a:ea typeface="Lato" panose="020F0502020204030203" pitchFamily="34" charset="0"/>
                  <a:cs typeface="Lato" panose="020F0502020204030203" pitchFamily="34" charset="0"/>
                </a:rPr>
                <a:t>Sandro Pereira</a:t>
              </a:r>
            </a:p>
          </p:txBody>
        </p:sp>
        <p:sp>
          <p:nvSpPr>
            <p:cNvPr id="55" name="TextBox 54"/>
            <p:cNvSpPr txBox="1"/>
            <p:nvPr/>
          </p:nvSpPr>
          <p:spPr>
            <a:xfrm>
              <a:off x="3917476" y="3907220"/>
              <a:ext cx="67505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505050"/>
                  </a:solidFill>
                  <a:effectLst/>
                  <a:uLnTx/>
                  <a:uFillTx/>
                  <a:latin typeface="Lato" panose="020F0502020204030203" pitchFamily="34" charset="0"/>
                  <a:ea typeface="Lato" panose="020F0502020204030203" pitchFamily="34" charset="0"/>
                  <a:cs typeface="Lato" panose="020F0502020204030203" pitchFamily="34" charset="0"/>
                </a:rPr>
                <a:t>Integration MVP</a:t>
              </a:r>
            </a:p>
          </p:txBody>
        </p:sp>
        <p:sp>
          <p:nvSpPr>
            <p:cNvPr id="56" name="TextBox 55"/>
            <p:cNvSpPr txBox="1"/>
            <p:nvPr/>
          </p:nvSpPr>
          <p:spPr>
            <a:xfrm>
              <a:off x="3917475" y="4347887"/>
              <a:ext cx="76487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505050"/>
                  </a:solidFill>
                  <a:effectLst/>
                  <a:uLnTx/>
                  <a:uFillTx/>
                  <a:latin typeface="Lato" panose="020F0502020204030203" pitchFamily="34" charset="0"/>
                  <a:ea typeface="Lato" panose="020F0502020204030203" pitchFamily="34" charset="0"/>
                  <a:cs typeface="Lato" panose="020F0502020204030203" pitchFamily="34" charset="0"/>
                </a:rPr>
                <a:t>BizTalk Server Fast &amp; Loud</a:t>
              </a:r>
            </a:p>
          </p:txBody>
        </p:sp>
      </p:grpSp>
      <p:pic>
        <p:nvPicPr>
          <p:cNvPr id="1030" name="Picture 6" descr="Sandro Perei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245" y="3906171"/>
            <a:ext cx="1080000" cy="1080000"/>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766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2874" r="20949"/>
          <a:stretch/>
        </p:blipFill>
        <p:spPr>
          <a:xfrm>
            <a:off x="145771" y="3986108"/>
            <a:ext cx="4005345" cy="2593910"/>
          </a:xfrm>
          <a:prstGeom prst="rect">
            <a:avLst/>
          </a:prstGeom>
        </p:spPr>
      </p:pic>
      <p:pic>
        <p:nvPicPr>
          <p:cNvPr id="4" name="Picture 3"/>
          <p:cNvPicPr>
            <a:picLocks noChangeAspect="1"/>
          </p:cNvPicPr>
          <p:nvPr/>
        </p:nvPicPr>
        <p:blipFill>
          <a:blip r:embed="rId4"/>
          <a:stretch>
            <a:fillRect/>
          </a:stretch>
        </p:blipFill>
        <p:spPr>
          <a:xfrm>
            <a:off x="4265623" y="4387912"/>
            <a:ext cx="3907928" cy="2142002"/>
          </a:xfrm>
          <a:prstGeom prst="rect">
            <a:avLst/>
          </a:prstGeom>
        </p:spPr>
      </p:pic>
      <p:pic>
        <p:nvPicPr>
          <p:cNvPr id="8" name="Picture 7"/>
          <p:cNvPicPr>
            <a:picLocks noChangeAspect="1"/>
          </p:cNvPicPr>
          <p:nvPr/>
        </p:nvPicPr>
        <p:blipFill rotWithShape="1">
          <a:blip r:embed="rId5"/>
          <a:srcRect l="-4"/>
          <a:stretch/>
        </p:blipFill>
        <p:spPr>
          <a:xfrm>
            <a:off x="6185068" y="1832575"/>
            <a:ext cx="4435077" cy="2483534"/>
          </a:xfrm>
          <a:prstGeom prst="rect">
            <a:avLst/>
          </a:prstGeom>
        </p:spPr>
      </p:pic>
      <p:pic>
        <p:nvPicPr>
          <p:cNvPr id="13" name="Picture 12"/>
          <p:cNvPicPr>
            <a:picLocks noChangeAspect="1"/>
          </p:cNvPicPr>
          <p:nvPr/>
        </p:nvPicPr>
        <p:blipFill rotWithShape="1">
          <a:blip r:embed="rId6"/>
          <a:srcRect r="9740"/>
          <a:stretch/>
        </p:blipFill>
        <p:spPr>
          <a:xfrm>
            <a:off x="8288058" y="4111459"/>
            <a:ext cx="3744217" cy="2343209"/>
          </a:xfrm>
          <a:prstGeom prst="rect">
            <a:avLst/>
          </a:prstGeom>
        </p:spPr>
      </p:pic>
      <p:sp>
        <p:nvSpPr>
          <p:cNvPr id="11"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BizTalk Server </a:t>
            </a:r>
            <a:r>
              <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can be…</a:t>
            </a:r>
          </a:p>
        </p:txBody>
      </p:sp>
      <p:pic>
        <p:nvPicPr>
          <p:cNvPr id="2" name="Picture 1"/>
          <p:cNvPicPr>
            <a:picLocks noChangeAspect="1"/>
          </p:cNvPicPr>
          <p:nvPr/>
        </p:nvPicPr>
        <p:blipFill>
          <a:blip r:embed="rId7"/>
          <a:stretch>
            <a:fillRect/>
          </a:stretch>
        </p:blipFill>
        <p:spPr>
          <a:xfrm>
            <a:off x="1322367" y="2231185"/>
            <a:ext cx="4798121" cy="1827519"/>
          </a:xfrm>
          <a:prstGeom prst="rect">
            <a:avLst/>
          </a:prstGeom>
        </p:spPr>
      </p:pic>
    </p:spTree>
    <p:extLst>
      <p:ext uri="{BB962C8B-B14F-4D97-AF65-F5344CB8AC3E}">
        <p14:creationId xmlns:p14="http://schemas.microsoft.com/office/powerpoint/2010/main" val="105110401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6" name="Title 3"/>
          <p:cNvSpPr txBox="1">
            <a:spLocks/>
          </p:cNvSpPr>
          <p:nvPr/>
        </p:nvSpPr>
        <p:spPr>
          <a:xfrm>
            <a:off x="3178629" y="1633038"/>
            <a:ext cx="8207105"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defRPr/>
            </a:pPr>
            <a:r>
              <a:rPr lang="en-US" sz="6000" dirty="0">
                <a:solidFill>
                  <a:srgbClr val="FFFFFF"/>
                </a:solidFill>
                <a:latin typeface="Segoe UI Light"/>
              </a:rPr>
              <a:t>… is just </a:t>
            </a:r>
            <a:r>
              <a:rPr lang="en-US" sz="60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how much </a:t>
            </a:r>
          </a:p>
          <a:p>
            <a:pPr algn="r">
              <a:defRPr/>
            </a:pPr>
            <a:r>
              <a:rPr lang="en-US" sz="6000" dirty="0">
                <a:solidFill>
                  <a:srgbClr val="FFFFFF"/>
                </a:solidFill>
                <a:latin typeface="Segoe UI Light"/>
              </a:rPr>
              <a:t>you </a:t>
            </a:r>
            <a:r>
              <a:rPr lang="en-US" sz="60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want to </a:t>
            </a:r>
          </a:p>
          <a:p>
            <a:pPr algn="r">
              <a:defRPr/>
            </a:pPr>
            <a:r>
              <a:rPr lang="en-US" sz="60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spent!</a:t>
            </a:r>
          </a:p>
          <a:p>
            <a:pPr algn="r"/>
            <a:endParaRPr lang="en-US" sz="6470" spc="-98" dirty="0">
              <a:solidFill>
                <a:schemeClr val="bg1"/>
              </a:solidFill>
            </a:endParaRPr>
          </a:p>
        </p:txBody>
      </p:sp>
    </p:spTree>
    <p:extLst>
      <p:ext uri="{BB962C8B-B14F-4D97-AF65-F5344CB8AC3E}">
        <p14:creationId xmlns:p14="http://schemas.microsoft.com/office/powerpoint/2010/main" val="124474535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80546" y="1449016"/>
            <a:ext cx="8830907" cy="5382376"/>
          </a:xfrm>
          <a:prstGeom prst="rect">
            <a:avLst/>
          </a:prstGeom>
        </p:spPr>
      </p:pic>
      <p:sp>
        <p:nvSpPr>
          <p:cNvPr id="4"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505050"/>
                </a:solidFill>
                <a:latin typeface="Segoe UI Light"/>
              </a:rPr>
              <a:t>BizTalk Server </a:t>
            </a:r>
            <a:r>
              <a:rPr lang="en-US" sz="600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default</a:t>
            </a:r>
            <a:r>
              <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 installation</a:t>
            </a:r>
          </a:p>
        </p:txBody>
      </p:sp>
    </p:spTree>
    <p:extLst>
      <p:ext uri="{BB962C8B-B14F-4D97-AF65-F5344CB8AC3E}">
        <p14:creationId xmlns:p14="http://schemas.microsoft.com/office/powerpoint/2010/main" val="214142237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9CB397-33E2-4509-ACC2-B81F3F491996}"/>
              </a:ext>
            </a:extLst>
          </p:cNvPr>
          <p:cNvPicPr>
            <a:picLocks noChangeAspect="1"/>
          </p:cNvPicPr>
          <p:nvPr/>
        </p:nvPicPr>
        <p:blipFill rotWithShape="1">
          <a:blip r:embed="rId2">
            <a:extLst>
              <a:ext uri="{28A0092B-C50C-407E-A947-70E740481C1C}">
                <a14:useLocalDpi xmlns:a14="http://schemas.microsoft.com/office/drawing/2010/main" val="0"/>
              </a:ext>
            </a:extLst>
          </a:blip>
          <a:srcRect t="7970" b="7799"/>
          <a:stretch/>
        </p:blipFill>
        <p:spPr>
          <a:xfrm>
            <a:off x="-20894" y="0"/>
            <a:ext cx="12212894" cy="6858000"/>
          </a:xfrm>
          <a:prstGeom prst="rect">
            <a:avLst/>
          </a:prstGeom>
        </p:spPr>
      </p:pic>
      <p:sp>
        <p:nvSpPr>
          <p:cNvPr id="6" name="Title 3">
            <a:extLst>
              <a:ext uri="{FF2B5EF4-FFF2-40B4-BE49-F238E27FC236}">
                <a16:creationId xmlns:a16="http://schemas.microsoft.com/office/drawing/2014/main" id="{D88B8838-D0B6-4B8E-9EE1-39D1DE2D91E2}"/>
              </a:ext>
            </a:extLst>
          </p:cNvPr>
          <p:cNvSpPr txBox="1">
            <a:spLocks/>
          </p:cNvSpPr>
          <p:nvPr/>
        </p:nvSpPr>
        <p:spPr>
          <a:xfrm>
            <a:off x="582914" y="541657"/>
            <a:ext cx="4018584" cy="11101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Ouch!</a:t>
            </a:r>
          </a:p>
          <a:p>
            <a:endParaRPr lang="en-US" sz="6470" spc="-98" dirty="0">
              <a:solidFill>
                <a:schemeClr val="bg1"/>
              </a:solidFill>
            </a:endParaRPr>
          </a:p>
        </p:txBody>
      </p:sp>
      <p:sp>
        <p:nvSpPr>
          <p:cNvPr id="7" name="Rectangle 6">
            <a:extLst>
              <a:ext uri="{FF2B5EF4-FFF2-40B4-BE49-F238E27FC236}">
                <a16:creationId xmlns:a16="http://schemas.microsoft.com/office/drawing/2014/main" id="{7BE0759C-7B06-4C53-9B20-65E541236A92}"/>
              </a:ext>
            </a:extLst>
          </p:cNvPr>
          <p:cNvSpPr/>
          <p:nvPr/>
        </p:nvSpPr>
        <p:spPr>
          <a:xfrm>
            <a:off x="8160775" y="3199697"/>
            <a:ext cx="3785419" cy="707886"/>
          </a:xfrm>
          <a:prstGeom prst="rect">
            <a:avLst/>
          </a:prstGeom>
        </p:spPr>
        <p:txBody>
          <a:bodyPr wrap="square">
            <a:spAutoFit/>
          </a:bodyPr>
          <a:lstStyle/>
          <a:p>
            <a:pPr algn="r"/>
            <a:r>
              <a:rPr lang="en-US" sz="4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59</a:t>
            </a:r>
            <a:r>
              <a:rPr lang="en-US" sz="4000" spc="-102" dirty="0">
                <a:ln w="3175">
                  <a:noFill/>
                </a:ln>
                <a:solidFill>
                  <a:srgbClr val="FFFFFF"/>
                </a:solidFill>
                <a:latin typeface="Segoe UI Light"/>
                <a:cs typeface="Segoe UI" pitchFamily="34" charset="0"/>
              </a:rPr>
              <a:t> </a:t>
            </a:r>
            <a:r>
              <a:rPr lang="en-US" sz="4000" spc="-102" dirty="0" err="1">
                <a:ln w="3175">
                  <a:noFill/>
                </a:ln>
                <a:solidFill>
                  <a:srgbClr val="FFFFFF"/>
                </a:solidFill>
                <a:latin typeface="Segoe UI Light"/>
                <a:cs typeface="Segoe UI" pitchFamily="34" charset="0"/>
              </a:rPr>
              <a:t>msg</a:t>
            </a:r>
            <a:r>
              <a:rPr lang="en-US" sz="4000" spc="-102" dirty="0">
                <a:ln w="3175">
                  <a:noFill/>
                </a:ln>
                <a:solidFill>
                  <a:srgbClr val="FFFFFF"/>
                </a:solidFill>
                <a:latin typeface="Segoe UI Light"/>
                <a:cs typeface="Segoe UI" pitchFamily="34" charset="0"/>
              </a:rPr>
              <a:t>/min</a:t>
            </a:r>
          </a:p>
        </p:txBody>
      </p:sp>
      <p:sp>
        <p:nvSpPr>
          <p:cNvPr id="9" name="Rectangle 8">
            <a:extLst>
              <a:ext uri="{FF2B5EF4-FFF2-40B4-BE49-F238E27FC236}">
                <a16:creationId xmlns:a16="http://schemas.microsoft.com/office/drawing/2014/main" id="{92E64A90-6E6D-4503-AE1C-BFC200053BF1}"/>
              </a:ext>
            </a:extLst>
          </p:cNvPr>
          <p:cNvSpPr/>
          <p:nvPr/>
        </p:nvSpPr>
        <p:spPr>
          <a:xfrm>
            <a:off x="8160775" y="4091401"/>
            <a:ext cx="3785420" cy="707886"/>
          </a:xfrm>
          <a:prstGeom prst="rect">
            <a:avLst/>
          </a:prstGeom>
        </p:spPr>
        <p:txBody>
          <a:bodyPr wrap="square">
            <a:spAutoFit/>
          </a:bodyPr>
          <a:lstStyle/>
          <a:p>
            <a:pPr algn="r"/>
            <a:r>
              <a:rPr lang="en-US" sz="4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r>
              <a:rPr lang="en-US" sz="4000" spc="-102" dirty="0">
                <a:ln w="3175">
                  <a:noFill/>
                </a:ln>
                <a:solidFill>
                  <a:srgbClr val="FFFFFF"/>
                </a:solidFill>
                <a:latin typeface="Segoe UI Light"/>
                <a:cs typeface="Segoe UI" pitchFamily="34" charset="0"/>
              </a:rPr>
              <a:t> </a:t>
            </a:r>
            <a:r>
              <a:rPr lang="en-US" sz="4000" spc="-102" dirty="0" err="1">
                <a:ln w="3175">
                  <a:noFill/>
                </a:ln>
                <a:solidFill>
                  <a:srgbClr val="FFFFFF"/>
                </a:solidFill>
                <a:latin typeface="Segoe UI Light"/>
                <a:cs typeface="Segoe UI" pitchFamily="34" charset="0"/>
              </a:rPr>
              <a:t>msg</a:t>
            </a:r>
            <a:r>
              <a:rPr lang="en-US" sz="4000" spc="-102" dirty="0">
                <a:ln w="3175">
                  <a:noFill/>
                </a:ln>
                <a:solidFill>
                  <a:srgbClr val="FFFFFF"/>
                </a:solidFill>
                <a:latin typeface="Segoe UI Light"/>
                <a:cs typeface="Segoe UI" pitchFamily="34" charset="0"/>
              </a:rPr>
              <a:t>/sec</a:t>
            </a:r>
          </a:p>
        </p:txBody>
      </p:sp>
      <p:sp>
        <p:nvSpPr>
          <p:cNvPr id="10" name="Rectangle 9">
            <a:extLst>
              <a:ext uri="{FF2B5EF4-FFF2-40B4-BE49-F238E27FC236}">
                <a16:creationId xmlns:a16="http://schemas.microsoft.com/office/drawing/2014/main" id="{5A1C0FC3-6322-4DA8-B53E-5DB549E27637}"/>
              </a:ext>
            </a:extLst>
          </p:cNvPr>
          <p:cNvSpPr/>
          <p:nvPr/>
        </p:nvSpPr>
        <p:spPr>
          <a:xfrm>
            <a:off x="6872750" y="5166924"/>
            <a:ext cx="5073444" cy="1323439"/>
          </a:xfrm>
          <a:prstGeom prst="rect">
            <a:avLst/>
          </a:prstGeom>
        </p:spPr>
        <p:txBody>
          <a:bodyPr wrap="square">
            <a:spAutoFit/>
          </a:bodyPr>
          <a:lstStyle/>
          <a:p>
            <a:pPr algn="r"/>
            <a:r>
              <a:rPr lang="en-US" sz="4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1025</a:t>
            </a:r>
            <a:r>
              <a:rPr lang="en-US" sz="4000" spc="-102" dirty="0">
                <a:ln w="3175">
                  <a:noFill/>
                </a:ln>
                <a:solidFill>
                  <a:srgbClr val="FFFFFF"/>
                </a:solidFill>
                <a:latin typeface="Segoe UI Light"/>
                <a:cs typeface="Segoe UI" pitchFamily="34" charset="0"/>
              </a:rPr>
              <a:t> </a:t>
            </a:r>
            <a:r>
              <a:rPr lang="en-US" sz="4000" spc="-102" dirty="0" err="1">
                <a:ln w="3175">
                  <a:noFill/>
                </a:ln>
                <a:solidFill>
                  <a:srgbClr val="FFFFFF"/>
                </a:solidFill>
                <a:latin typeface="Segoe UI Light"/>
                <a:cs typeface="Segoe UI" pitchFamily="34" charset="0"/>
              </a:rPr>
              <a:t>ms</a:t>
            </a:r>
            <a:r>
              <a:rPr lang="en-US" sz="4000" spc="-102" dirty="0">
                <a:ln w="3175">
                  <a:noFill/>
                </a:ln>
                <a:solidFill>
                  <a:srgbClr val="FFFFFF"/>
                </a:solidFill>
                <a:latin typeface="Segoe UI Light"/>
                <a:cs typeface="Segoe UI" pitchFamily="34" charset="0"/>
              </a:rPr>
              <a:t> response time per </a:t>
            </a:r>
            <a:r>
              <a:rPr lang="en-US" sz="4000" spc="-102" dirty="0" err="1">
                <a:ln w="3175">
                  <a:noFill/>
                </a:ln>
                <a:solidFill>
                  <a:srgbClr val="FFFFFF"/>
                </a:solidFill>
                <a:latin typeface="Segoe UI Light"/>
                <a:cs typeface="Segoe UI" pitchFamily="34" charset="0"/>
              </a:rPr>
              <a:t>msg</a:t>
            </a:r>
            <a:endParaRPr lang="en-US" sz="4000" spc="-102" dirty="0">
              <a:ln w="3175">
                <a:noFill/>
              </a:ln>
              <a:solidFill>
                <a:srgbClr val="FFFFFF"/>
              </a:solidFill>
              <a:latin typeface="Segoe UI Light"/>
              <a:cs typeface="Segoe UI" pitchFamily="34" charset="0"/>
            </a:endParaRPr>
          </a:p>
        </p:txBody>
      </p:sp>
      <p:pic>
        <p:nvPicPr>
          <p:cNvPr id="12" name="Picture 11">
            <a:extLst>
              <a:ext uri="{FF2B5EF4-FFF2-40B4-BE49-F238E27FC236}">
                <a16:creationId xmlns:a16="http://schemas.microsoft.com/office/drawing/2014/main" id="{C68EAD49-1070-435D-8CB5-F33727E3C590}"/>
              </a:ext>
            </a:extLst>
          </p:cNvPr>
          <p:cNvPicPr>
            <a:picLocks noChangeAspect="1"/>
          </p:cNvPicPr>
          <p:nvPr/>
        </p:nvPicPr>
        <p:blipFill>
          <a:blip r:embed="rId3"/>
          <a:stretch>
            <a:fillRect/>
          </a:stretch>
        </p:blipFill>
        <p:spPr>
          <a:xfrm>
            <a:off x="2809416" y="1352260"/>
            <a:ext cx="6573167" cy="4153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02075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4853" y="1088572"/>
            <a:ext cx="10256358" cy="5558970"/>
          </a:xfrm>
          <a:prstGeom prst="rect">
            <a:avLst/>
          </a:prstGeom>
        </p:spPr>
      </p:pic>
      <p:sp>
        <p:nvSpPr>
          <p:cNvPr id="5" name="Title 4"/>
          <p:cNvSpPr txBox="1">
            <a:spLocks/>
          </p:cNvSpPr>
          <p:nvPr/>
        </p:nvSpPr>
        <p:spPr>
          <a:xfrm>
            <a:off x="736826" y="1607457"/>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600" dirty="0">
                <a:solidFill>
                  <a:srgbClr val="FF0000"/>
                </a:solidFill>
                <a:latin typeface="Segoe UI Light"/>
              </a:rPr>
              <a:t>Car chassis</a:t>
            </a:r>
          </a:p>
        </p:txBody>
      </p:sp>
      <p:sp>
        <p:nvSpPr>
          <p:cNvPr id="6" name="Title 4"/>
          <p:cNvSpPr txBox="1">
            <a:spLocks/>
          </p:cNvSpPr>
          <p:nvPr/>
        </p:nvSpPr>
        <p:spPr>
          <a:xfrm>
            <a:off x="207055" y="5689600"/>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600" dirty="0">
                <a:solidFill>
                  <a:srgbClr val="FF0000"/>
                </a:solidFill>
                <a:latin typeface="Segoe UI Light"/>
              </a:rPr>
              <a:t>Engine</a:t>
            </a:r>
          </a:p>
        </p:txBody>
      </p:sp>
      <p:sp>
        <p:nvSpPr>
          <p:cNvPr id="8" name="Title 4"/>
          <p:cNvSpPr txBox="1">
            <a:spLocks/>
          </p:cNvSpPr>
          <p:nvPr/>
        </p:nvSpPr>
        <p:spPr>
          <a:xfrm>
            <a:off x="10093663" y="1542590"/>
            <a:ext cx="2098337"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600" dirty="0">
                <a:solidFill>
                  <a:srgbClr val="FF0000"/>
                </a:solidFill>
                <a:latin typeface="Segoe UI Light"/>
              </a:rPr>
              <a:t>Exhaust pipe</a:t>
            </a:r>
          </a:p>
        </p:txBody>
      </p:sp>
      <p:cxnSp>
        <p:nvCxnSpPr>
          <p:cNvPr id="12" name="Connector: Elbow 11"/>
          <p:cNvCxnSpPr>
            <a:cxnSpLocks/>
          </p:cNvCxnSpPr>
          <p:nvPr/>
        </p:nvCxnSpPr>
        <p:spPr>
          <a:xfrm>
            <a:off x="2508591" y="2194831"/>
            <a:ext cx="1192552" cy="1027339"/>
          </a:xfrm>
          <a:prstGeom prst="bentConnector3">
            <a:avLst>
              <a:gd name="adj1" fmla="val 1317"/>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p:cNvCxnSpPr>
            <a:cxnSpLocks/>
            <a:stCxn id="6" idx="0"/>
          </p:cNvCxnSpPr>
          <p:nvPr/>
        </p:nvCxnSpPr>
        <p:spPr>
          <a:xfrm rot="5400000" flipH="1" flipV="1">
            <a:off x="2228907" y="3607764"/>
            <a:ext cx="1335314" cy="2828358"/>
          </a:xfrm>
          <a:prstGeom prst="bentConnector2">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p:cNvCxnSpPr>
            <a:cxnSpLocks/>
          </p:cNvCxnSpPr>
          <p:nvPr/>
        </p:nvCxnSpPr>
        <p:spPr>
          <a:xfrm rot="10800000">
            <a:off x="7006042" y="5021946"/>
            <a:ext cx="1754510" cy="905325"/>
          </a:xfrm>
          <a:prstGeom prst="bentConnector3">
            <a:avLst>
              <a:gd name="adj1" fmla="val 50000"/>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itle 4"/>
          <p:cNvSpPr txBox="1">
            <a:spLocks/>
          </p:cNvSpPr>
          <p:nvPr/>
        </p:nvSpPr>
        <p:spPr>
          <a:xfrm>
            <a:off x="52728" y="2037443"/>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BizTalk Server</a:t>
            </a:r>
          </a:p>
        </p:txBody>
      </p:sp>
      <p:sp>
        <p:nvSpPr>
          <p:cNvPr id="23" name="Title 4"/>
          <p:cNvSpPr txBox="1">
            <a:spLocks/>
          </p:cNvSpPr>
          <p:nvPr/>
        </p:nvSpPr>
        <p:spPr>
          <a:xfrm>
            <a:off x="1180152" y="6120492"/>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SQL Server</a:t>
            </a:r>
          </a:p>
        </p:txBody>
      </p:sp>
      <p:cxnSp>
        <p:nvCxnSpPr>
          <p:cNvPr id="24" name="Connector: Elbow 23"/>
          <p:cNvCxnSpPr>
            <a:cxnSpLocks/>
            <a:stCxn id="4" idx="0"/>
          </p:cNvCxnSpPr>
          <p:nvPr/>
        </p:nvCxnSpPr>
        <p:spPr>
          <a:xfrm rot="16200000" flipH="1" flipV="1">
            <a:off x="3730336" y="1415360"/>
            <a:ext cx="2779485" cy="2125907"/>
          </a:xfrm>
          <a:prstGeom prst="bentConnector3">
            <a:avLst>
              <a:gd name="adj1" fmla="val 28329"/>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itle 4"/>
          <p:cNvSpPr txBox="1">
            <a:spLocks/>
          </p:cNvSpPr>
          <p:nvPr/>
        </p:nvSpPr>
        <p:spPr>
          <a:xfrm>
            <a:off x="4907702" y="557211"/>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600" dirty="0">
                <a:solidFill>
                  <a:srgbClr val="FF0000"/>
                </a:solidFill>
                <a:latin typeface="Segoe UI Light"/>
              </a:rPr>
              <a:t>Battery</a:t>
            </a:r>
          </a:p>
        </p:txBody>
      </p:sp>
      <p:sp>
        <p:nvSpPr>
          <p:cNvPr id="29" name="Title 4"/>
          <p:cNvSpPr txBox="1">
            <a:spLocks/>
          </p:cNvSpPr>
          <p:nvPr/>
        </p:nvSpPr>
        <p:spPr>
          <a:xfrm>
            <a:off x="5606316" y="263521"/>
            <a:ext cx="1534714"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Memory</a:t>
            </a:r>
          </a:p>
        </p:txBody>
      </p:sp>
      <p:sp>
        <p:nvSpPr>
          <p:cNvPr id="30" name="Title 4"/>
          <p:cNvSpPr txBox="1">
            <a:spLocks/>
          </p:cNvSpPr>
          <p:nvPr/>
        </p:nvSpPr>
        <p:spPr>
          <a:xfrm>
            <a:off x="8932623" y="5668052"/>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600" dirty="0">
                <a:solidFill>
                  <a:srgbClr val="FF0000"/>
                </a:solidFill>
                <a:latin typeface="Segoe UI Light"/>
              </a:rPr>
              <a:t>Tiers</a:t>
            </a:r>
          </a:p>
        </p:txBody>
      </p:sp>
      <p:sp>
        <p:nvSpPr>
          <p:cNvPr id="31" name="Title 4"/>
          <p:cNvSpPr txBox="1">
            <a:spLocks/>
          </p:cNvSpPr>
          <p:nvPr/>
        </p:nvSpPr>
        <p:spPr>
          <a:xfrm>
            <a:off x="9344073" y="5349299"/>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Hard drivers</a:t>
            </a:r>
          </a:p>
        </p:txBody>
      </p:sp>
      <p:sp>
        <p:nvSpPr>
          <p:cNvPr id="33" name="Rectangle 32"/>
          <p:cNvSpPr/>
          <p:nvPr/>
        </p:nvSpPr>
        <p:spPr>
          <a:xfrm>
            <a:off x="7576574" y="501192"/>
            <a:ext cx="2367956" cy="646331"/>
          </a:xfrm>
          <a:prstGeom prst="rect">
            <a:avLst/>
          </a:prstGeom>
        </p:spPr>
        <p:txBody>
          <a:bodyPr wrap="none">
            <a:spAutoFit/>
          </a:bodyPr>
          <a:lstStyle/>
          <a:p>
            <a:r>
              <a:rPr lang="pt-PT" sz="3600" spc="-100" dirty="0">
                <a:ln w="3175">
                  <a:noFill/>
                </a:ln>
                <a:solidFill>
                  <a:srgbClr val="FF0000"/>
                </a:solidFill>
                <a:latin typeface="Segoe UI Light"/>
                <a:cs typeface="Arial" charset="0"/>
              </a:rPr>
              <a:t>Fuel Injector</a:t>
            </a:r>
          </a:p>
        </p:txBody>
      </p:sp>
      <p:sp>
        <p:nvSpPr>
          <p:cNvPr id="34" name="Title 4"/>
          <p:cNvSpPr txBox="1">
            <a:spLocks/>
          </p:cNvSpPr>
          <p:nvPr/>
        </p:nvSpPr>
        <p:spPr>
          <a:xfrm>
            <a:off x="8805063" y="239477"/>
            <a:ext cx="1534714"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CPU</a:t>
            </a:r>
          </a:p>
        </p:txBody>
      </p:sp>
      <p:cxnSp>
        <p:nvCxnSpPr>
          <p:cNvPr id="35" name="Connector: Elbow 34"/>
          <p:cNvCxnSpPr>
            <a:cxnSpLocks/>
            <a:stCxn id="33" idx="2"/>
          </p:cNvCxnSpPr>
          <p:nvPr/>
        </p:nvCxnSpPr>
        <p:spPr>
          <a:xfrm rot="5400000">
            <a:off x="7025281" y="1153072"/>
            <a:ext cx="1740820" cy="1729722"/>
          </a:xfrm>
          <a:prstGeom prst="bentConnector3">
            <a:avLst>
              <a:gd name="adj1" fmla="val 10813"/>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p:cNvCxnSpPr>
            <a:cxnSpLocks/>
          </p:cNvCxnSpPr>
          <p:nvPr/>
        </p:nvCxnSpPr>
        <p:spPr>
          <a:xfrm rot="10800000" flipV="1">
            <a:off x="9344077" y="2017932"/>
            <a:ext cx="995700" cy="385773"/>
          </a:xfrm>
          <a:prstGeom prst="bentConnector3">
            <a:avLst>
              <a:gd name="adj1" fmla="val 50000"/>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itle 4"/>
          <p:cNvSpPr txBox="1">
            <a:spLocks/>
          </p:cNvSpPr>
          <p:nvPr/>
        </p:nvSpPr>
        <p:spPr>
          <a:xfrm>
            <a:off x="9944530" y="2589658"/>
            <a:ext cx="2134038" cy="401428"/>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Network</a:t>
            </a:r>
          </a:p>
          <a:p>
            <a:pPr lvl="0" algn="ctr"/>
            <a:r>
              <a:rPr lang="en-US" sz="3200" dirty="0">
                <a:gradFill>
                  <a:gsLst>
                    <a:gs pos="1250">
                      <a:srgbClr val="1F497D"/>
                    </a:gs>
                    <a:gs pos="100000">
                      <a:srgbClr val="1F497D"/>
                    </a:gs>
                  </a:gsLst>
                  <a:lin ang="5400000" scaled="0"/>
                </a:gradFill>
              </a:rPr>
              <a:t>Virtualization layer</a:t>
            </a:r>
            <a:endParaRPr lang="en-US" sz="3200" dirty="0">
              <a:gradFill>
                <a:gsLst>
                  <a:gs pos="1250">
                    <a:srgbClr val="1F497D"/>
                  </a:gs>
                  <a:gs pos="100000">
                    <a:srgbClr val="1F497D"/>
                  </a:gs>
                </a:gsLst>
                <a:lin ang="5400000" scaled="0"/>
              </a:gradFill>
              <a:latin typeface="Segoe UI Light"/>
            </a:endParaRPr>
          </a:p>
        </p:txBody>
      </p:sp>
    </p:spTree>
    <p:extLst>
      <p:ext uri="{BB962C8B-B14F-4D97-AF65-F5344CB8AC3E}">
        <p14:creationId xmlns:p14="http://schemas.microsoft.com/office/powerpoint/2010/main" val="3656229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par>
                                <p:cTn id="23" presetID="22" presetClass="entr" presetSubtype="1"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up)">
                                      <p:cBhvr>
                                        <p:cTn id="25" dur="500"/>
                                        <p:tgtEl>
                                          <p:spTgt spid="35"/>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up)">
                                      <p:cBhvr>
                                        <p:cTn id="28" dur="500"/>
                                        <p:tgtEl>
                                          <p:spTgt spid="33"/>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par>
                                <p:cTn id="32" presetID="22" presetClass="entr" presetSubtype="2"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right)">
                                      <p:cBhvr>
                                        <p:cTn id="34" dur="500"/>
                                        <p:tgtEl>
                                          <p:spTgt spid="41"/>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right)">
                                      <p:cBhvr>
                                        <p:cTn id="37" dur="500"/>
                                        <p:tgtEl>
                                          <p:spTgt spid="30"/>
                                        </p:tgtEl>
                                      </p:cBhvr>
                                    </p:animEffect>
                                  </p:childTnLst>
                                </p:cTn>
                              </p:par>
                              <p:par>
                                <p:cTn id="38" presetID="22" presetClass="entr" presetSubtype="2"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righ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22" grpId="0"/>
      <p:bldP spid="23" grpId="0"/>
      <p:bldP spid="28" grpId="0"/>
      <p:bldP spid="29" grpId="0"/>
      <p:bldP spid="30" grpId="0"/>
      <p:bldP spid="31" grpId="0"/>
      <p:bldP spid="33" grpId="0"/>
      <p:bldP spid="34"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711225" y="1223508"/>
            <a:ext cx="4894580" cy="4962525"/>
          </a:xfrm>
          <a:prstGeom prst="rect">
            <a:avLst/>
          </a:prstGeom>
        </p:spPr>
      </p:pic>
      <p:sp>
        <p:nvSpPr>
          <p:cNvPr id="5" name="Title 4"/>
          <p:cNvSpPr txBox="1">
            <a:spLocks/>
          </p:cNvSpPr>
          <p:nvPr/>
        </p:nvSpPr>
        <p:spPr>
          <a:xfrm>
            <a:off x="780370" y="2333172"/>
            <a:ext cx="6404202" cy="234042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dirty="0">
                <a:gradFill>
                  <a:gsLst>
                    <a:gs pos="1250">
                      <a:srgbClr val="1F497D"/>
                    </a:gs>
                    <a:gs pos="100000">
                      <a:srgbClr val="1F497D"/>
                    </a:gs>
                  </a:gsLst>
                  <a:lin ang="5400000" scaled="0"/>
                </a:gradFill>
                <a:latin typeface="Segoe UI Light"/>
              </a:rPr>
              <a:t>“</a:t>
            </a:r>
            <a:r>
              <a:rPr lang="en-US" i="1" dirty="0">
                <a:gradFill>
                  <a:gsLst>
                    <a:gs pos="1250">
                      <a:srgbClr val="1F497D"/>
                    </a:gs>
                    <a:gs pos="100000">
                      <a:srgbClr val="1F497D"/>
                    </a:gs>
                  </a:gsLst>
                  <a:lin ang="5400000" scaled="0"/>
                </a:gradFill>
                <a:latin typeface="Segoe UI Light"/>
              </a:rPr>
              <a:t>Life would be easier</a:t>
            </a:r>
          </a:p>
          <a:p>
            <a:pPr lvl="0"/>
            <a:r>
              <a:rPr lang="en-US" i="1" dirty="0">
                <a:gradFill>
                  <a:gsLst>
                    <a:gs pos="1250">
                      <a:srgbClr val="1F497D"/>
                    </a:gs>
                    <a:gs pos="100000">
                      <a:srgbClr val="1F497D"/>
                    </a:gs>
                  </a:gsLst>
                  <a:lin ang="5400000" scaled="0"/>
                </a:gradFill>
                <a:latin typeface="Segoe UI Light"/>
              </a:rPr>
              <a:t>If we could mark </a:t>
            </a:r>
          </a:p>
          <a:p>
            <a:pPr lvl="0"/>
            <a:r>
              <a:rPr lang="en-US" i="1" dirty="0">
                <a:gradFill>
                  <a:gsLst>
                    <a:gs pos="1250">
                      <a:srgbClr val="1F497D"/>
                    </a:gs>
                    <a:gs pos="100000">
                      <a:srgbClr val="1F497D"/>
                    </a:gs>
                  </a:gsLst>
                  <a:lin ang="5400000" scaled="0"/>
                </a:gradFill>
                <a:latin typeface="Segoe UI Light"/>
              </a:rPr>
              <a:t>SQL Admins as spam</a:t>
            </a:r>
            <a:r>
              <a:rPr lang="en-US" dirty="0">
                <a:gradFill>
                  <a:gsLst>
                    <a:gs pos="1250">
                      <a:srgbClr val="1F497D"/>
                    </a:gs>
                    <a:gs pos="100000">
                      <a:srgbClr val="1F497D"/>
                    </a:gs>
                  </a:gsLst>
                  <a:lin ang="5400000" scaled="0"/>
                </a:gradFill>
                <a:latin typeface="Segoe UI Light"/>
              </a:rPr>
              <a:t>”</a:t>
            </a:r>
          </a:p>
        </p:txBody>
      </p:sp>
      <p:sp>
        <p:nvSpPr>
          <p:cNvPr id="6" name="Title 4">
            <a:extLst>
              <a:ext uri="{FF2B5EF4-FFF2-40B4-BE49-F238E27FC236}">
                <a16:creationId xmlns:a16="http://schemas.microsoft.com/office/drawing/2014/main" id="{278C3300-928D-4E6C-9EA7-CDB1B59437B4}"/>
              </a:ext>
            </a:extLst>
          </p:cNvPr>
          <p:cNvSpPr txBox="1">
            <a:spLocks/>
          </p:cNvSpPr>
          <p:nvPr/>
        </p:nvSpPr>
        <p:spPr>
          <a:xfrm>
            <a:off x="9641341" y="985836"/>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SQL Server</a:t>
            </a:r>
          </a:p>
        </p:txBody>
      </p:sp>
    </p:spTree>
    <p:extLst>
      <p:ext uri="{BB962C8B-B14F-4D97-AF65-F5344CB8AC3E}">
        <p14:creationId xmlns:p14="http://schemas.microsoft.com/office/powerpoint/2010/main" val="184546070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6" name="Title 3"/>
          <p:cNvSpPr txBox="1">
            <a:spLocks/>
          </p:cNvSpPr>
          <p:nvPr/>
        </p:nvSpPr>
        <p:spPr>
          <a:xfrm>
            <a:off x="644979" y="3295650"/>
            <a:ext cx="9375321"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dirty="0">
                <a:solidFill>
                  <a:srgbClr val="505050"/>
                </a:solidFill>
                <a:latin typeface="Segoe UI Light"/>
              </a:rPr>
              <a:t>BizTalk Server </a:t>
            </a: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SQL Server Agent jobs </a:t>
            </a:r>
            <a:r>
              <a:rPr lang="en-US" sz="600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configured</a:t>
            </a:r>
            <a:r>
              <a:rPr lang="en-US" sz="6000" dirty="0">
                <a:solidFill>
                  <a:srgbClr val="505050"/>
                </a:solidFill>
                <a:latin typeface="Segoe UI Light"/>
              </a:rPr>
              <a:t> and </a:t>
            </a:r>
            <a:r>
              <a:rPr lang="en-US" sz="600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running</a:t>
            </a:r>
            <a:r>
              <a:rPr lang="en-US" sz="6000" dirty="0">
                <a:solidFill>
                  <a:srgbClr val="505050"/>
                </a:solidFill>
                <a:latin typeface="Segoe UI Light"/>
              </a:rPr>
              <a:t>…</a:t>
            </a:r>
          </a:p>
        </p:txBody>
      </p:sp>
      <p:sp>
        <p:nvSpPr>
          <p:cNvPr id="2" name="Rectangle 1">
            <a:extLst>
              <a:ext uri="{FF2B5EF4-FFF2-40B4-BE49-F238E27FC236}">
                <a16:creationId xmlns:a16="http://schemas.microsoft.com/office/drawing/2014/main" id="{45D17D7D-344F-4CED-AFCD-500BEAFD0254}"/>
              </a:ext>
            </a:extLst>
          </p:cNvPr>
          <p:cNvSpPr/>
          <p:nvPr/>
        </p:nvSpPr>
        <p:spPr>
          <a:xfrm>
            <a:off x="287171" y="145919"/>
            <a:ext cx="6096000" cy="707886"/>
          </a:xfrm>
          <a:prstGeom prst="rect">
            <a:avLst/>
          </a:prstGeom>
        </p:spPr>
        <p:txBody>
          <a:bodyPr>
            <a:spAutoFit/>
          </a:bodyPr>
          <a:lstStyle/>
          <a:p>
            <a:pPr lvl="0">
              <a:defRPr/>
            </a:pPr>
            <a:r>
              <a:rPr lang="en-US" sz="2000" dirty="0"/>
              <a:t>Backup BizTalk Server (</a:t>
            </a:r>
            <a:r>
              <a:rPr lang="en-US" sz="2000" dirty="0" err="1"/>
              <a:t>BizTalkMgmtDb</a:t>
            </a:r>
            <a:r>
              <a:rPr lang="en-US" sz="2000" dirty="0"/>
              <a:t>)</a:t>
            </a:r>
          </a:p>
          <a:p>
            <a:pPr lvl="0">
              <a:defRPr/>
            </a:pPr>
            <a:r>
              <a:rPr lang="en-US" sz="2000" dirty="0"/>
              <a:t>DTA Purge and Archive (</a:t>
            </a:r>
            <a:r>
              <a:rPr lang="en-US" sz="2000" dirty="0" err="1"/>
              <a:t>BizTalkDTADb</a:t>
            </a:r>
            <a:r>
              <a:rPr lang="en-US" sz="2000" dirty="0"/>
              <a:t>)</a:t>
            </a:r>
          </a:p>
        </p:txBody>
      </p:sp>
    </p:spTree>
    <p:extLst>
      <p:ext uri="{BB962C8B-B14F-4D97-AF65-F5344CB8AC3E}">
        <p14:creationId xmlns:p14="http://schemas.microsoft.com/office/powerpoint/2010/main" val="2464141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020" r="2020"/>
          <a:stretch/>
        </p:blipFill>
        <p:spPr>
          <a:xfrm>
            <a:off x="-1" y="0"/>
            <a:ext cx="12192001" cy="6858000"/>
          </a:xfrm>
          <a:prstGeom prst="rect">
            <a:avLst/>
          </a:prstGeom>
        </p:spPr>
      </p:pic>
      <p:sp>
        <p:nvSpPr>
          <p:cNvPr id="7" name="Title 1"/>
          <p:cNvSpPr txBox="1">
            <a:spLocks/>
          </p:cNvSpPr>
          <p:nvPr/>
        </p:nvSpPr>
        <p:spPr>
          <a:xfrm>
            <a:off x="252910" y="4496956"/>
            <a:ext cx="10167440" cy="1795962"/>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kern="0" dirty="0">
                <a:solidFill>
                  <a:srgbClr val="FFFFFF"/>
                </a:solidFill>
                <a:latin typeface="Segoe UI Light"/>
                <a:cs typeface="Segoe UI" pitchFamily="34" charset="0"/>
              </a:rPr>
              <a:t>Treat BizTalk Server databases like a </a:t>
            </a:r>
            <a:r>
              <a:rPr kumimoji="0" lang="en-US" sz="6000" b="0" i="0" u="none" strike="noStrike" kern="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Black box</a:t>
            </a:r>
            <a:r>
              <a:rPr lang="en-US" kern="0" dirty="0">
                <a:solidFill>
                  <a:srgbClr val="FFFFFF"/>
                </a:solidFill>
                <a:latin typeface="Segoe UI Light"/>
                <a:cs typeface="Segoe UI" pitchFamily="34" charset="0"/>
              </a:rPr>
              <a:t>…</a:t>
            </a:r>
            <a:endParaRPr kumimoji="0" lang="en-US" sz="6000" b="0" i="0" u="none" strike="noStrike" kern="0" cap="none" spc="-102" normalizeH="0" baseline="0" noProof="0" dirty="0">
              <a:ln w="3175">
                <a:noFill/>
              </a:ln>
              <a:solidFill>
                <a:srgbClr val="FFFFFF"/>
              </a:solidFill>
              <a:effectLst/>
              <a:uLnTx/>
              <a:uFillTx/>
              <a:latin typeface="Segoe UI Light"/>
              <a:ea typeface="Segoe UI Black" panose="020B0A02040204020203" pitchFamily="34" charset="0"/>
              <a:cs typeface="Segoe UI" pitchFamily="34" charset="0"/>
            </a:endParaRPr>
          </a:p>
        </p:txBody>
      </p:sp>
    </p:spTree>
    <p:extLst>
      <p:ext uri="{BB962C8B-B14F-4D97-AF65-F5344CB8AC3E}">
        <p14:creationId xmlns:p14="http://schemas.microsoft.com/office/powerpoint/2010/main" val="196788994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211050" cy="8140700"/>
          </a:xfrm>
          <a:prstGeom prst="rect">
            <a:avLst/>
          </a:prstGeom>
        </p:spPr>
      </p:pic>
      <p:sp>
        <p:nvSpPr>
          <p:cNvPr id="9" name="Title 1"/>
          <p:cNvSpPr txBox="1">
            <a:spLocks/>
          </p:cNvSpPr>
          <p:nvPr/>
        </p:nvSpPr>
        <p:spPr>
          <a:xfrm>
            <a:off x="557710" y="534556"/>
            <a:ext cx="10167440" cy="1198994"/>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kern="0" dirty="0">
                <a:solidFill>
                  <a:srgbClr val="FFFFFF"/>
                </a:solidFill>
              </a:rPr>
              <a:t>Size</a:t>
            </a:r>
            <a:r>
              <a:rPr lang="en-US" kern="0" dirty="0">
                <a:solidFill>
                  <a:srgbClr val="FFFFFF"/>
                </a:solidFill>
                <a:latin typeface="Segoe UI Light"/>
                <a:cs typeface="Segoe UI" pitchFamily="34" charset="0"/>
              </a:rPr>
              <a:t> matters...</a:t>
            </a:r>
            <a:endParaRPr kumimoji="0" lang="en-US" sz="6000" b="0" i="0" u="none" strike="noStrike" kern="0" cap="none" spc="-102" normalizeH="0" baseline="0" noProof="0" dirty="0">
              <a:ln w="3175">
                <a:noFill/>
              </a:ln>
              <a:solidFill>
                <a:srgbClr val="FFFFFF"/>
              </a:solidFill>
              <a:effectLst/>
              <a:uLnTx/>
              <a:uFillTx/>
              <a:latin typeface="Segoe UI Light"/>
              <a:ea typeface="Segoe UI Black" panose="020B0A02040204020203" pitchFamily="34" charset="0"/>
              <a:cs typeface="Segoe UI" pitchFamily="34" charset="0"/>
            </a:endParaRPr>
          </a:p>
        </p:txBody>
      </p:sp>
      <p:sp>
        <p:nvSpPr>
          <p:cNvPr id="10" name="Title 1"/>
          <p:cNvSpPr txBox="1">
            <a:spLocks/>
          </p:cNvSpPr>
          <p:nvPr/>
        </p:nvSpPr>
        <p:spPr>
          <a:xfrm>
            <a:off x="1776910" y="4852488"/>
            <a:ext cx="10167440" cy="1795962"/>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pPr lvl="0" algn="r"/>
            <a:r>
              <a:rPr lang="en-US" kern="0" dirty="0">
                <a:solidFill>
                  <a:srgbClr val="FFFFFF"/>
                </a:solidFill>
                <a:latin typeface="Segoe UI Light"/>
                <a:cs typeface="Segoe UI" pitchFamily="34" charset="0"/>
              </a:rPr>
              <a:t>…Large databases </a:t>
            </a:r>
            <a:r>
              <a:rPr lang="en-US" kern="0" dirty="0">
                <a:solidFill>
                  <a:srgbClr val="FFFFFF"/>
                </a:solidFill>
              </a:rPr>
              <a:t>impact performance</a:t>
            </a:r>
          </a:p>
        </p:txBody>
      </p:sp>
      <p:pic>
        <p:nvPicPr>
          <p:cNvPr id="2" name="Picture 1">
            <a:extLst>
              <a:ext uri="{FF2B5EF4-FFF2-40B4-BE49-F238E27FC236}">
                <a16:creationId xmlns:a16="http://schemas.microsoft.com/office/drawing/2014/main" id="{A320BEF1-9BA0-4229-B501-E6393AECCFE6}"/>
              </a:ext>
            </a:extLst>
          </p:cNvPr>
          <p:cNvPicPr>
            <a:picLocks noChangeAspect="1"/>
          </p:cNvPicPr>
          <p:nvPr/>
        </p:nvPicPr>
        <p:blipFill>
          <a:blip r:embed="rId4"/>
          <a:stretch>
            <a:fillRect/>
          </a:stretch>
        </p:blipFill>
        <p:spPr>
          <a:xfrm>
            <a:off x="1200150" y="576262"/>
            <a:ext cx="9791700" cy="5705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611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ugc-01.cafemomstatic.com/gen/constrain/500/500/80/2014/09/03/12/7h/r8/po414dyycc.jpg"/>
          <p:cNvPicPr>
            <a:picLocks noChangeAspect="1" noChangeArrowheads="1"/>
          </p:cNvPicPr>
          <p:nvPr/>
        </p:nvPicPr>
        <p:blipFill rotWithShape="1">
          <a:blip r:embed="rId3">
            <a:extLst>
              <a:ext uri="{28A0092B-C50C-407E-A947-70E740481C1C}">
                <a14:useLocalDpi xmlns:a14="http://schemas.microsoft.com/office/drawing/2010/main" val="0"/>
              </a:ext>
            </a:extLst>
          </a:blip>
          <a:srcRect b="1528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0"/>
            <a:ext cx="12192000" cy="6858000"/>
          </a:xfrm>
          <a:prstGeom prst="rect">
            <a:avLst/>
          </a:prstGeom>
          <a:solidFill>
            <a:schemeClr val="accent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3"/>
          <p:cNvSpPr txBox="1">
            <a:spLocks/>
          </p:cNvSpPr>
          <p:nvPr/>
        </p:nvSpPr>
        <p:spPr>
          <a:xfrm>
            <a:off x="469134" y="4800601"/>
            <a:ext cx="11593912"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kern="0" dirty="0">
                <a:solidFill>
                  <a:srgbClr val="FFFFFF"/>
                </a:solidFill>
                <a:latin typeface="Segoe UI Light"/>
                <a:ea typeface="Segoe UI Black" panose="020B0A02040204020203" pitchFamily="34" charset="0"/>
              </a:rPr>
              <a:t>Consider running them on </a:t>
            </a: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Dedicated </a:t>
            </a:r>
            <a:r>
              <a:rPr lang="en-US" sz="6000" kern="0" dirty="0">
                <a:solidFill>
                  <a:srgbClr val="FFFFFF"/>
                </a:solidFill>
                <a:latin typeface="Segoe UI Light"/>
                <a:ea typeface="Segoe UI Black" panose="020B0A02040204020203" pitchFamily="34" charset="0"/>
              </a:rPr>
              <a:t>SQL Server </a:t>
            </a: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resources</a:t>
            </a:r>
            <a:r>
              <a:rPr lang="en-US" sz="6000" kern="0" dirty="0">
                <a:solidFill>
                  <a:srgbClr val="FFFFFF"/>
                </a:solidFill>
                <a:latin typeface="Segoe UI Light"/>
                <a:ea typeface="Segoe UI Black" panose="020B0A02040204020203" pitchFamily="34" charset="0"/>
              </a:rPr>
              <a:t>…</a:t>
            </a:r>
          </a:p>
        </p:txBody>
      </p:sp>
      <p:pic>
        <p:nvPicPr>
          <p:cNvPr id="9" name="Picture 8"/>
          <p:cNvPicPr>
            <a:picLocks noChangeAspect="1"/>
          </p:cNvPicPr>
          <p:nvPr/>
        </p:nvPicPr>
        <p:blipFill>
          <a:blip r:embed="rId4"/>
          <a:stretch>
            <a:fillRect/>
          </a:stretch>
        </p:blipFill>
        <p:spPr>
          <a:xfrm>
            <a:off x="3622432" y="1067180"/>
            <a:ext cx="4484076" cy="3713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7974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5780" y="529193"/>
            <a:ext cx="5291506" cy="5291506"/>
          </a:xfrm>
          <a:prstGeom prst="rect">
            <a:avLst/>
          </a:prstGeom>
        </p:spPr>
      </p:pic>
      <p:sp>
        <p:nvSpPr>
          <p:cNvPr id="9" name="Rectangle 8"/>
          <p:cNvSpPr/>
          <p:nvPr/>
        </p:nvSpPr>
        <p:spPr>
          <a:xfrm>
            <a:off x="2456" y="6010322"/>
            <a:ext cx="12187093" cy="846299"/>
          </a:xfrm>
          <a:prstGeom prst="rect">
            <a:avLst/>
          </a:prstGeom>
          <a:solidFill>
            <a:srgbClr val="01A1D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srgbClr val="01A1DD"/>
              </a:solidFill>
              <a:latin typeface="Segoe UI"/>
            </a:endParaRPr>
          </a:p>
        </p:txBody>
      </p:sp>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Sandro Pereira</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am I?</a:t>
            </a: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Codeless Wizard</a:t>
            </a:r>
          </a:p>
          <a:p>
            <a:pPr marL="342834" indent="-342834" defTabSz="914225"/>
            <a:r>
              <a:rPr lang="en-AU" sz="2399" dirty="0">
                <a:solidFill>
                  <a:prstClr val="black"/>
                </a:solidFill>
                <a:latin typeface="Segoe UI"/>
              </a:rPr>
              <a:t>Microsoft Azure &amp; Visio MVP</a:t>
            </a:r>
          </a:p>
          <a:p>
            <a:pPr marL="342834" indent="-342834" defTabSz="914225"/>
            <a:r>
              <a:rPr lang="en-US" sz="2399" dirty="0">
                <a:solidFill>
                  <a:prstClr val="black"/>
                </a:solidFill>
                <a:latin typeface="Segoe UI"/>
                <a:hlinkClick r:id="rId4"/>
              </a:rPr>
              <a:t>sandro.pereira@devscope.net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a:t>
            </a:r>
            <a:r>
              <a:rPr lang="en-US" sz="2399" dirty="0" err="1">
                <a:solidFill>
                  <a:prstClr val="black"/>
                </a:solidFill>
                <a:latin typeface="Segoe UI"/>
              </a:rPr>
              <a:t>sandropereira</a:t>
            </a:r>
            <a:endParaRPr lang="en-US" sz="2399" dirty="0">
              <a:solidFill>
                <a:prstClr val="black"/>
              </a:solidFill>
              <a:latin typeface="Segoe UI"/>
            </a:endParaRPr>
          </a:p>
          <a:p>
            <a:pPr marL="342834" indent="-342834" defTabSz="914225"/>
            <a:r>
              <a:rPr lang="en-US" sz="2399" dirty="0">
                <a:solidFill>
                  <a:prstClr val="black"/>
                </a:solidFill>
                <a:latin typeface="Segoe UI"/>
              </a:rPr>
              <a:t>@</a:t>
            </a:r>
            <a:r>
              <a:rPr lang="en-US" sz="2399" dirty="0" err="1">
                <a:solidFill>
                  <a:prstClr val="black"/>
                </a:solidFill>
                <a:latin typeface="Segoe UI"/>
              </a:rPr>
              <a:t>sandro_asp</a:t>
            </a:r>
            <a:r>
              <a:rPr lang="en-US" sz="2399" dirty="0">
                <a:solidFill>
                  <a:prstClr val="black"/>
                </a:solidFill>
                <a:latin typeface="Segoe UI"/>
              </a:rPr>
              <a:t> </a:t>
            </a:r>
          </a:p>
          <a:p>
            <a:pPr marL="342834" indent="-342834" defTabSz="914225"/>
            <a:r>
              <a:rPr lang="en-US" sz="2399" dirty="0">
                <a:solidFill>
                  <a:prstClr val="black"/>
                </a:solidFill>
                <a:latin typeface="Segoe UI"/>
                <a:hlinkClick r:id="rId5"/>
              </a:rPr>
              <a:t>https://blog.sandro-pereira.com/</a:t>
            </a:r>
            <a:endParaRPr lang="en-US" sz="2399" dirty="0">
              <a:solidFill>
                <a:prstClr val="black"/>
              </a:solidFill>
              <a:latin typeface="Segoe UI"/>
            </a:endParaRPr>
          </a:p>
          <a:p>
            <a:pPr marL="342834" indent="-342834" defTabSz="914225"/>
            <a:r>
              <a:rPr lang="en-US" sz="2399" dirty="0">
                <a:solidFill>
                  <a:prstClr val="black"/>
                </a:solidFill>
                <a:latin typeface="Segoe UI"/>
              </a:rPr>
              <a:t>Public speaker </a:t>
            </a:r>
          </a:p>
          <a:p>
            <a:pPr marL="342834" indent="-342834" defTabSz="914225"/>
            <a:r>
              <a:rPr lang="en-US" sz="2399" dirty="0">
                <a:solidFill>
                  <a:prstClr val="black"/>
                </a:solidFill>
                <a:latin typeface="Segoe UI"/>
              </a:rPr>
              <a:t>Book author: “</a:t>
            </a:r>
            <a:r>
              <a:rPr lang="en-US" sz="2399" dirty="0">
                <a:solidFill>
                  <a:prstClr val="black"/>
                </a:solidFill>
                <a:latin typeface="Segoe UI"/>
                <a:hlinkClick r:id="rId6"/>
              </a:rPr>
              <a:t>BizTalk Mapping Patterns and Best Practices</a:t>
            </a:r>
            <a:r>
              <a:rPr lang="en-US" sz="2399" dirty="0">
                <a:solidFill>
                  <a:prstClr val="black"/>
                </a:solidFill>
                <a:latin typeface="Segoe UI"/>
              </a:rPr>
              <a:t>”</a:t>
            </a:r>
          </a:p>
          <a:p>
            <a:pPr marL="342834" indent="-342834" defTabSz="914225"/>
            <a:endParaRPr lang="en-US" sz="2399" dirty="0">
              <a:solidFill>
                <a:prstClr val="black"/>
              </a:solidFill>
              <a:latin typeface="Segoe UI"/>
            </a:endParaRP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10244" name="Picture 4" descr="https://forums.terraria.org/data/attachments/90/90060-628326db7a9dd739beab0a613d614d4f.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1260" y="563015"/>
            <a:ext cx="633248" cy="7010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BCC258-0346-4666-BA37-29CB8DBFE73A}"/>
              </a:ext>
            </a:extLst>
          </p:cNvPr>
          <p:cNvPicPr>
            <a:picLocks noChangeAspect="1"/>
          </p:cNvPicPr>
          <p:nvPr/>
        </p:nvPicPr>
        <p:blipFill>
          <a:blip r:embed="rId9"/>
          <a:stretch>
            <a:fillRect/>
          </a:stretch>
        </p:blipFill>
        <p:spPr>
          <a:xfrm>
            <a:off x="7317807" y="508361"/>
            <a:ext cx="4446750" cy="5312338"/>
          </a:xfrm>
          <a:prstGeom prst="rect">
            <a:avLst/>
          </a:prstGeom>
        </p:spPr>
      </p:pic>
      <p:pic>
        <p:nvPicPr>
          <p:cNvPr id="6" name="Picture 5">
            <a:extLst>
              <a:ext uri="{FF2B5EF4-FFF2-40B4-BE49-F238E27FC236}">
                <a16:creationId xmlns:a16="http://schemas.microsoft.com/office/drawing/2014/main" id="{CDD8BBE0-3352-41AB-A4AB-D6DB4A8C158B}"/>
              </a:ext>
            </a:extLst>
          </p:cNvPr>
          <p:cNvPicPr>
            <a:picLocks noChangeAspect="1"/>
          </p:cNvPicPr>
          <p:nvPr/>
        </p:nvPicPr>
        <p:blipFill>
          <a:blip r:embed="rId10"/>
          <a:stretch>
            <a:fillRect/>
          </a:stretch>
        </p:blipFill>
        <p:spPr>
          <a:xfrm>
            <a:off x="7328605" y="523387"/>
            <a:ext cx="4417975" cy="5277962"/>
          </a:xfrm>
          <a:prstGeom prst="rect">
            <a:avLst/>
          </a:prstGeom>
        </p:spPr>
      </p:pic>
      <p:pic>
        <p:nvPicPr>
          <p:cNvPr id="11" name="Picture 10">
            <a:extLst>
              <a:ext uri="{FF2B5EF4-FFF2-40B4-BE49-F238E27FC236}">
                <a16:creationId xmlns:a16="http://schemas.microsoft.com/office/drawing/2014/main" id="{AA5B08D8-9AE0-4244-8B86-779F46954B65}"/>
              </a:ext>
            </a:extLst>
          </p:cNvPr>
          <p:cNvPicPr>
            <a:picLocks noChangeAspect="1"/>
          </p:cNvPicPr>
          <p:nvPr/>
        </p:nvPicPr>
        <p:blipFill>
          <a:blip r:embed="rId11"/>
          <a:stretch>
            <a:fillRect/>
          </a:stretch>
        </p:blipFill>
        <p:spPr>
          <a:xfrm>
            <a:off x="7289639" y="469989"/>
            <a:ext cx="4462672" cy="5331360"/>
          </a:xfrm>
          <a:prstGeom prst="rect">
            <a:avLst/>
          </a:prstGeom>
        </p:spPr>
      </p:pic>
      <p:pic>
        <p:nvPicPr>
          <p:cNvPr id="10" name="Picture 2" descr="http://4.bp.blogspot.com/-OUfCsUCY3B4/VGgJCYMcsGI/AAAAAAAAIuQ/dyBpOE8ZilM/s230/mvp_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blog.sandro-pereira.com/wp-content/uploads/2016/10/Microsoft-Integration-Stencils-Pack-v2.3-feature-image.png">
            <a:extLst>
              <a:ext uri="{FF2B5EF4-FFF2-40B4-BE49-F238E27FC236}">
                <a16:creationId xmlns:a16="http://schemas.microsoft.com/office/drawing/2014/main" id="{08FF41F2-EA0D-42C2-80C5-A882272EF95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66813" y="409995"/>
            <a:ext cx="4508323" cy="210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391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46"/>
                                        </p:tgtEl>
                                        <p:attrNameLst>
                                          <p:attrName>style.visibility</p:attrName>
                                        </p:attrNameLst>
                                      </p:cBhvr>
                                      <p:to>
                                        <p:strVal val="visible"/>
                                      </p:to>
                                    </p:set>
                                    <p:animEffect transition="in" filter="fade">
                                      <p:cBhvr>
                                        <p:cTn id="2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812" b="7812"/>
          <a:stretch/>
        </p:blipFill>
        <p:spPr>
          <a:xfrm>
            <a:off x="1" y="1"/>
            <a:ext cx="12192000" cy="6858000"/>
          </a:xfrm>
          <a:prstGeom prst="rect">
            <a:avLst/>
          </a:prstGeom>
        </p:spPr>
      </p:pic>
      <p:sp>
        <p:nvSpPr>
          <p:cNvPr id="6" name="Title 1"/>
          <p:cNvSpPr txBox="1">
            <a:spLocks/>
          </p:cNvSpPr>
          <p:nvPr/>
        </p:nvSpPr>
        <p:spPr>
          <a:xfrm>
            <a:off x="353680" y="791896"/>
            <a:ext cx="1024281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tx1"/>
                </a:solidFill>
              </a:rPr>
              <a:t>Consider </a:t>
            </a:r>
            <a:r>
              <a:rPr lang="en-US" sz="6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splitting </a:t>
            </a:r>
          </a:p>
          <a:p>
            <a:r>
              <a:rPr lang="en-US" sz="6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TempDB</a:t>
            </a:r>
            <a:r>
              <a:rPr lang="en-US" sz="6000" dirty="0">
                <a:solidFill>
                  <a:schemeClr val="tx1"/>
                </a:solidFill>
              </a:rPr>
              <a:t> into </a:t>
            </a:r>
          </a:p>
          <a:p>
            <a:r>
              <a:rPr lang="en-US" sz="6000" dirty="0">
                <a:solidFill>
                  <a:schemeClr val="tx1"/>
                </a:solidFill>
              </a:rPr>
              <a:t>multiple data files…</a:t>
            </a:r>
          </a:p>
        </p:txBody>
      </p:sp>
    </p:spTree>
    <p:extLst>
      <p:ext uri="{BB962C8B-B14F-4D97-AF65-F5344CB8AC3E}">
        <p14:creationId xmlns:p14="http://schemas.microsoft.com/office/powerpoint/2010/main" val="12922890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pi.roostin.com/images/items/large/HMF/HMF0007/X001-Y0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8988" y="0"/>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wheelworks.net/content/bsro/wheelworks/en/tires/_jcr_content/content/fifty_fifty/image.img.png/14749225635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162675" cy="4095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48010" y="4095750"/>
            <a:ext cx="6105980" cy="840230"/>
          </a:xfrm>
          <a:prstGeom prst="rect">
            <a:avLst/>
          </a:prstGeom>
        </p:spPr>
        <p:txBody>
          <a:bodyPr vert="horz" wrap="square" lIns="0" tIns="0" rIns="0" bIns="0" rtlCol="0" anchor="t">
            <a:noAutofit/>
          </a:bodyPr>
          <a:lstStyle/>
          <a:p>
            <a:pPr algn="ctr" defTabSz="914363">
              <a:lnSpc>
                <a:spcPct val="90000"/>
              </a:lnSpc>
              <a:spcBef>
                <a:spcPct val="0"/>
              </a:spcBef>
            </a:pPr>
            <a:r>
              <a:rPr lang="en-US" sz="5400" spc="-100" dirty="0">
                <a:ln w="3175">
                  <a:noFill/>
                </a:ln>
                <a:gradFill>
                  <a:gsLst>
                    <a:gs pos="1250">
                      <a:srgbClr val="1F497D"/>
                    </a:gs>
                    <a:gs pos="100000">
                      <a:srgbClr val="1F497D"/>
                    </a:gs>
                  </a:gsLst>
                  <a:lin ang="5400000" scaled="0"/>
                </a:gradFill>
                <a:latin typeface="Segoe UI Light"/>
                <a:cs typeface="Arial" charset="0"/>
              </a:rPr>
              <a:t>“Speed defines everything”</a:t>
            </a:r>
          </a:p>
        </p:txBody>
      </p:sp>
      <p:sp>
        <p:nvSpPr>
          <p:cNvPr id="5" name="Title 4">
            <a:extLst>
              <a:ext uri="{FF2B5EF4-FFF2-40B4-BE49-F238E27FC236}">
                <a16:creationId xmlns:a16="http://schemas.microsoft.com/office/drawing/2014/main" id="{FA261F84-149D-465F-9ED1-39A353E003F5}"/>
              </a:ext>
            </a:extLst>
          </p:cNvPr>
          <p:cNvSpPr txBox="1">
            <a:spLocks/>
          </p:cNvSpPr>
          <p:nvPr/>
        </p:nvSpPr>
        <p:spPr>
          <a:xfrm>
            <a:off x="2397351" y="126669"/>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Hard drivers</a:t>
            </a:r>
          </a:p>
        </p:txBody>
      </p:sp>
      <p:sp>
        <p:nvSpPr>
          <p:cNvPr id="6" name="Title 4">
            <a:extLst>
              <a:ext uri="{FF2B5EF4-FFF2-40B4-BE49-F238E27FC236}">
                <a16:creationId xmlns:a16="http://schemas.microsoft.com/office/drawing/2014/main" id="{E4F65BD2-8A2E-4977-BC08-835ABD419416}"/>
              </a:ext>
            </a:extLst>
          </p:cNvPr>
          <p:cNvSpPr txBox="1">
            <a:spLocks/>
          </p:cNvSpPr>
          <p:nvPr/>
        </p:nvSpPr>
        <p:spPr>
          <a:xfrm>
            <a:off x="9680761" y="0"/>
            <a:ext cx="2134038" cy="401428"/>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Network</a:t>
            </a:r>
          </a:p>
          <a:p>
            <a:pPr lvl="0" algn="ctr"/>
            <a:r>
              <a:rPr lang="en-US" sz="3200" dirty="0">
                <a:gradFill>
                  <a:gsLst>
                    <a:gs pos="1250">
                      <a:srgbClr val="1F497D"/>
                    </a:gs>
                    <a:gs pos="100000">
                      <a:srgbClr val="1F497D"/>
                    </a:gs>
                  </a:gsLst>
                  <a:lin ang="5400000" scaled="0"/>
                </a:gradFill>
              </a:rPr>
              <a:t>Virtualization layer</a:t>
            </a:r>
            <a:endParaRPr lang="en-US" sz="3200" dirty="0">
              <a:gradFill>
                <a:gsLst>
                  <a:gs pos="1250">
                    <a:srgbClr val="1F497D"/>
                  </a:gs>
                  <a:gs pos="100000">
                    <a:srgbClr val="1F497D"/>
                  </a:gs>
                </a:gsLst>
                <a:lin ang="5400000" scaled="0"/>
              </a:gradFill>
              <a:latin typeface="Segoe UI Light"/>
            </a:endParaRPr>
          </a:p>
        </p:txBody>
      </p:sp>
    </p:spTree>
    <p:extLst>
      <p:ext uri="{BB962C8B-B14F-4D97-AF65-F5344CB8AC3E}">
        <p14:creationId xmlns:p14="http://schemas.microsoft.com/office/powerpoint/2010/main" val="14473460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725" b="6725"/>
          <a:stretch/>
        </p:blipFill>
        <p:spPr>
          <a:xfrm>
            <a:off x="0" y="0"/>
            <a:ext cx="12192000" cy="6858000"/>
          </a:xfrm>
          <a:prstGeom prst="rect">
            <a:avLst/>
          </a:prstGeom>
        </p:spPr>
      </p:pic>
      <p:sp>
        <p:nvSpPr>
          <p:cNvPr id="7" name="Rectangle 6"/>
          <p:cNvSpPr/>
          <p:nvPr/>
        </p:nvSpPr>
        <p:spPr bwMode="auto">
          <a:xfrm>
            <a:off x="0" y="133351"/>
            <a:ext cx="12192000" cy="3733800"/>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txBox="1">
            <a:spLocks/>
          </p:cNvSpPr>
          <p:nvPr/>
        </p:nvSpPr>
        <p:spPr>
          <a:xfrm>
            <a:off x="299044" y="304801"/>
            <a:ext cx="11593912"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dirty="0">
                <a:solidFill>
                  <a:schemeClr val="tx1"/>
                </a:solidFill>
              </a:rPr>
              <a:t>At the very minimum you should have 1 logical disk for </a:t>
            </a: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data </a:t>
            </a:r>
            <a:r>
              <a:rPr lang="en-US" sz="6000" dirty="0">
                <a:solidFill>
                  <a:schemeClr val="tx1"/>
                </a:solidFill>
              </a:rPr>
              <a:t>files, 1 for </a:t>
            </a: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transaction log </a:t>
            </a:r>
            <a:r>
              <a:rPr lang="en-US" sz="6000" dirty="0">
                <a:solidFill>
                  <a:schemeClr val="tx1"/>
                </a:solidFill>
              </a:rPr>
              <a:t>files, and 1 for </a:t>
            </a:r>
            <a:r>
              <a:rPr lang="en-US" sz="6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tempdb</a:t>
            </a:r>
            <a:r>
              <a:rPr lang="en-US" sz="6000" kern="0" dirty="0">
                <a:solidFill>
                  <a:srgbClr val="FFFFFF"/>
                </a:solidFill>
                <a:ea typeface="Segoe UI Black" panose="020B0A02040204020203" pitchFamily="34" charset="0"/>
              </a:rPr>
              <a:t> </a:t>
            </a:r>
            <a:r>
              <a:rPr lang="en-US" sz="6000" dirty="0">
                <a:solidFill>
                  <a:schemeClr val="tx1"/>
                </a:solidFill>
              </a:rPr>
              <a:t>data files…</a:t>
            </a:r>
          </a:p>
          <a:p>
            <a:pPr>
              <a:defRPr/>
            </a:pPr>
            <a:r>
              <a:rPr lang="en-US" sz="6000" kern="0" dirty="0">
                <a:solidFill>
                  <a:srgbClr val="FFFFFF"/>
                </a:solidFill>
                <a:latin typeface="Segoe UI Light"/>
                <a:ea typeface="Segoe UI Black" panose="020B0A02040204020203" pitchFamily="34" charset="0"/>
              </a:rPr>
              <a:t>…</a:t>
            </a:r>
          </a:p>
        </p:txBody>
      </p:sp>
    </p:spTree>
    <p:extLst>
      <p:ext uri="{BB962C8B-B14F-4D97-AF65-F5344CB8AC3E}">
        <p14:creationId xmlns:p14="http://schemas.microsoft.com/office/powerpoint/2010/main" val="98329899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625" b="10625"/>
          <a:stretch/>
        </p:blipFill>
        <p:spPr>
          <a:xfrm>
            <a:off x="0" y="0"/>
            <a:ext cx="12192000" cy="6858000"/>
          </a:xfrm>
          <a:prstGeom prst="rect">
            <a:avLst/>
          </a:prstGeom>
        </p:spPr>
      </p:pic>
      <p:sp>
        <p:nvSpPr>
          <p:cNvPr id="6" name="Title 3"/>
          <p:cNvSpPr txBox="1">
            <a:spLocks/>
          </p:cNvSpPr>
          <p:nvPr/>
        </p:nvSpPr>
        <p:spPr>
          <a:xfrm>
            <a:off x="800100" y="244914"/>
            <a:ext cx="11593912"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10Gb+</a:t>
            </a:r>
          </a:p>
          <a:p>
            <a:pPr>
              <a:defRPr/>
            </a:pPr>
            <a:r>
              <a:rPr lang="en-US" sz="6000" dirty="0">
                <a:solidFill>
                  <a:schemeClr val="bg1"/>
                </a:solidFill>
              </a:rPr>
              <a:t>networks…</a:t>
            </a:r>
            <a:endParaRPr lang="en-US" sz="6000" kern="0" dirty="0">
              <a:solidFill>
                <a:srgbClr val="FFFFFF"/>
              </a:solidFill>
              <a:latin typeface="Segoe UI Light"/>
              <a:ea typeface="Segoe UI Black" panose="020B0A02040204020203" pitchFamily="34" charset="0"/>
            </a:endParaRPr>
          </a:p>
        </p:txBody>
      </p:sp>
      <p:sp>
        <p:nvSpPr>
          <p:cNvPr id="4" name="Rectangle 3"/>
          <p:cNvSpPr/>
          <p:nvPr/>
        </p:nvSpPr>
        <p:spPr>
          <a:xfrm>
            <a:off x="628650" y="4254702"/>
            <a:ext cx="7609712" cy="2131353"/>
          </a:xfrm>
          <a:prstGeom prst="rect">
            <a:avLst/>
          </a:prstGeom>
        </p:spPr>
        <p:txBody>
          <a:bodyPr wrap="none">
            <a:spAutoFit/>
          </a:bodyPr>
          <a:lstStyle/>
          <a:p>
            <a:pPr>
              <a:spcBef>
                <a:spcPts val="1200"/>
              </a:spcBef>
              <a:spcAft>
                <a:spcPts val="300"/>
              </a:spcAft>
            </a:pPr>
            <a:r>
              <a:rPr lang="en-US" sz="6000" spc="-102" dirty="0">
                <a:ln w="3175">
                  <a:noFill/>
                </a:ln>
                <a:solidFill>
                  <a:schemeClr val="bg1"/>
                </a:solidFill>
                <a:latin typeface="+mj-lt"/>
                <a:cs typeface="Segoe UI" pitchFamily="34" charset="0"/>
              </a:rPr>
              <a:t>Remove </a:t>
            </a:r>
            <a:r>
              <a:rPr lang="en-US"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unnecessary</a:t>
            </a:r>
            <a:r>
              <a:rPr lang="en-US" sz="6000" spc="-102" dirty="0">
                <a:ln w="3175">
                  <a:noFill/>
                </a:ln>
                <a:solidFill>
                  <a:schemeClr val="bg1"/>
                </a:solidFill>
                <a:latin typeface="+mj-lt"/>
                <a:cs typeface="Segoe UI" pitchFamily="34" charset="0"/>
              </a:rPr>
              <a:t> </a:t>
            </a:r>
          </a:p>
          <a:p>
            <a:pPr>
              <a:spcBef>
                <a:spcPts val="1200"/>
              </a:spcBef>
              <a:spcAft>
                <a:spcPts val="300"/>
              </a:spcAft>
            </a:pPr>
            <a:r>
              <a:rPr lang="en-US" sz="6000" spc="-102" dirty="0">
                <a:ln w="3175">
                  <a:noFill/>
                </a:ln>
                <a:solidFill>
                  <a:schemeClr val="bg1"/>
                </a:solidFill>
                <a:latin typeface="+mj-lt"/>
                <a:cs typeface="Segoe UI" pitchFamily="34" charset="0"/>
              </a:rPr>
              <a:t>network </a:t>
            </a:r>
            <a:r>
              <a:rPr lang="en-US"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protocols</a:t>
            </a:r>
            <a:r>
              <a:rPr lang="en-US" sz="6000" dirty="0">
                <a:solidFill>
                  <a:schemeClr val="bg1"/>
                </a:solidFill>
              </a:rPr>
              <a:t>…</a:t>
            </a:r>
            <a:endParaRPr lang="pt-PT"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63253382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817"/>
            <a:ext cx="12192000" cy="3672289"/>
          </a:xfrm>
          <a:prstGeom prst="rect">
            <a:avLst/>
          </a:prstGeom>
        </p:spPr>
      </p:pic>
      <p:sp>
        <p:nvSpPr>
          <p:cNvPr id="6" name="Rectangle 5"/>
          <p:cNvSpPr/>
          <p:nvPr/>
        </p:nvSpPr>
        <p:spPr>
          <a:xfrm>
            <a:off x="1659686" y="4500196"/>
            <a:ext cx="8609729" cy="840230"/>
          </a:xfrm>
          <a:prstGeom prst="rect">
            <a:avLst/>
          </a:prstGeom>
        </p:spPr>
        <p:txBody>
          <a:bodyPr vert="horz" wrap="square" lIns="0" tIns="0" rIns="0" bIns="0" rtlCol="0" anchor="t">
            <a:noAutofit/>
          </a:bodyPr>
          <a:lstStyle/>
          <a:p>
            <a:pPr algn="ctr" defTabSz="914363">
              <a:lnSpc>
                <a:spcPct val="90000"/>
              </a:lnSpc>
              <a:spcBef>
                <a:spcPct val="0"/>
              </a:spcBef>
            </a:pPr>
            <a:r>
              <a:rPr lang="en-US" sz="5400" spc="-100" dirty="0">
                <a:ln w="3175">
                  <a:noFill/>
                </a:ln>
                <a:gradFill>
                  <a:gsLst>
                    <a:gs pos="1250">
                      <a:srgbClr val="1F497D"/>
                    </a:gs>
                    <a:gs pos="100000">
                      <a:srgbClr val="1F497D"/>
                    </a:gs>
                  </a:gsLst>
                  <a:lin ang="5400000" scaled="0"/>
                </a:gradFill>
                <a:latin typeface="Segoe UI Light"/>
                <a:cs typeface="Arial" charset="0"/>
              </a:rPr>
              <a:t>“These days… licensing is more expensive than hardware!”</a:t>
            </a:r>
          </a:p>
        </p:txBody>
      </p:sp>
      <p:sp>
        <p:nvSpPr>
          <p:cNvPr id="4" name="Title 4">
            <a:extLst>
              <a:ext uri="{FF2B5EF4-FFF2-40B4-BE49-F238E27FC236}">
                <a16:creationId xmlns:a16="http://schemas.microsoft.com/office/drawing/2014/main" id="{B2607516-8C01-4B2F-AE56-253F5789C19A}"/>
              </a:ext>
            </a:extLst>
          </p:cNvPr>
          <p:cNvSpPr txBox="1">
            <a:spLocks/>
          </p:cNvSpPr>
          <p:nvPr/>
        </p:nvSpPr>
        <p:spPr>
          <a:xfrm>
            <a:off x="260593" y="3700106"/>
            <a:ext cx="1534714"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Memory</a:t>
            </a:r>
          </a:p>
        </p:txBody>
      </p:sp>
      <p:sp>
        <p:nvSpPr>
          <p:cNvPr id="7" name="Title 4">
            <a:extLst>
              <a:ext uri="{FF2B5EF4-FFF2-40B4-BE49-F238E27FC236}">
                <a16:creationId xmlns:a16="http://schemas.microsoft.com/office/drawing/2014/main" id="{11B5B738-013A-4452-A392-2AABC65B648B}"/>
              </a:ext>
            </a:extLst>
          </p:cNvPr>
          <p:cNvSpPr txBox="1">
            <a:spLocks/>
          </p:cNvSpPr>
          <p:nvPr/>
        </p:nvSpPr>
        <p:spPr>
          <a:xfrm>
            <a:off x="1795307" y="3742612"/>
            <a:ext cx="1534714"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CPU</a:t>
            </a:r>
          </a:p>
        </p:txBody>
      </p:sp>
    </p:spTree>
    <p:extLst>
      <p:ext uri="{BB962C8B-B14F-4D97-AF65-F5344CB8AC3E}">
        <p14:creationId xmlns:p14="http://schemas.microsoft.com/office/powerpoint/2010/main" val="261770001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EDE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99862" cy="6858000"/>
          </a:xfrm>
          <a:prstGeom prst="rect">
            <a:avLst/>
          </a:prstGeom>
        </p:spPr>
      </p:pic>
      <p:pic>
        <p:nvPicPr>
          <p:cNvPr id="6" name="Picture 5"/>
          <p:cNvPicPr>
            <a:picLocks noChangeAspect="1"/>
          </p:cNvPicPr>
          <p:nvPr/>
        </p:nvPicPr>
        <p:blipFill>
          <a:blip r:embed="rId4"/>
          <a:stretch>
            <a:fillRect/>
          </a:stretch>
        </p:blipFill>
        <p:spPr>
          <a:xfrm>
            <a:off x="5299862" y="6556800"/>
            <a:ext cx="519478" cy="301200"/>
          </a:xfrm>
          <a:prstGeom prst="rect">
            <a:avLst/>
          </a:prstGeom>
        </p:spPr>
      </p:pic>
      <p:sp>
        <p:nvSpPr>
          <p:cNvPr id="7" name="Title 1"/>
          <p:cNvSpPr txBox="1">
            <a:spLocks/>
          </p:cNvSpPr>
          <p:nvPr/>
        </p:nvSpPr>
        <p:spPr>
          <a:xfrm>
            <a:off x="4953000" y="525196"/>
            <a:ext cx="659130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Scaling Out </a:t>
            </a:r>
            <a:r>
              <a:rPr lang="en-US" sz="6000" dirty="0">
                <a:solidFill>
                  <a:schemeClr val="tx1"/>
                </a:solidFill>
              </a:rPr>
              <a:t>the BizTalk Server Tier </a:t>
            </a:r>
            <a:r>
              <a:rPr lang="en-US" sz="6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is not</a:t>
            </a:r>
            <a:r>
              <a:rPr lang="en-US" sz="6000" dirty="0">
                <a:solidFill>
                  <a:schemeClr val="tx1"/>
                </a:solidFill>
              </a:rPr>
              <a:t> a solution to all problems…</a:t>
            </a:r>
          </a:p>
        </p:txBody>
      </p:sp>
      <p:pic>
        <p:nvPicPr>
          <p:cNvPr id="8" name="Picture 7" descr="Scaleout BTS">
            <a:extLst>
              <a:ext uri="{FF2B5EF4-FFF2-40B4-BE49-F238E27FC236}">
                <a16:creationId xmlns:a16="http://schemas.microsoft.com/office/drawing/2014/main" id="{69C49238-4670-4BEE-81EC-61CE3BCA584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04161" y="525196"/>
            <a:ext cx="3522648" cy="4472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Scale-up BTS">
            <a:extLst>
              <a:ext uri="{FF2B5EF4-FFF2-40B4-BE49-F238E27FC236}">
                <a16:creationId xmlns:a16="http://schemas.microsoft.com/office/drawing/2014/main" id="{AC508A42-3088-4CF1-ADBB-CA5E59EF6EF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04161" y="526454"/>
            <a:ext cx="3524400" cy="4471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Scale-up MSGBOX">
            <a:extLst>
              <a:ext uri="{FF2B5EF4-FFF2-40B4-BE49-F238E27FC236}">
                <a16:creationId xmlns:a16="http://schemas.microsoft.com/office/drawing/2014/main" id="{1C5D07CA-9295-40E9-A3E3-A77A5510566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03285" y="526454"/>
            <a:ext cx="3524400" cy="4471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Scale out MSGBOX">
            <a:extLst>
              <a:ext uri="{FF2B5EF4-FFF2-40B4-BE49-F238E27FC236}">
                <a16:creationId xmlns:a16="http://schemas.microsoft.com/office/drawing/2014/main" id="{3B227FB3-D6E5-427B-9DEC-8D942E60C47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87581" y="525196"/>
            <a:ext cx="4665419" cy="4423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7171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24" y="0"/>
            <a:ext cx="5658416" cy="6858000"/>
          </a:xfrm>
          <a:prstGeom prst="rect">
            <a:avLst/>
          </a:prstGeom>
        </p:spPr>
      </p:pic>
      <p:sp>
        <p:nvSpPr>
          <p:cNvPr id="8" name="Title 1"/>
          <p:cNvSpPr txBox="1">
            <a:spLocks/>
          </p:cNvSpPr>
          <p:nvPr/>
        </p:nvSpPr>
        <p:spPr>
          <a:xfrm>
            <a:off x="5813978" y="2601862"/>
            <a:ext cx="5601273"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t>Let's </a:t>
            </a:r>
            <a:r>
              <a:rPr lang="en-US" sz="72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Rock</a:t>
            </a:r>
            <a:r>
              <a:rPr lang="en-US" sz="6000" dirty="0" err="1"/>
              <a:t>'n</a:t>
            </a:r>
            <a:r>
              <a:rPr lang="en-US" sz="6000" dirty="0"/>
              <a:t> </a:t>
            </a:r>
            <a:r>
              <a:rPr lang="en-US" sz="7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Roll</a:t>
            </a:r>
            <a:r>
              <a:rPr lang="en-US" sz="6000" dirty="0">
                <a:solidFill>
                  <a:schemeClr val="tx1"/>
                </a:solidFill>
              </a:rPr>
              <a:t>…</a:t>
            </a:r>
          </a:p>
        </p:txBody>
      </p:sp>
    </p:spTree>
    <p:extLst>
      <p:ext uri="{BB962C8B-B14F-4D97-AF65-F5344CB8AC3E}">
        <p14:creationId xmlns:p14="http://schemas.microsoft.com/office/powerpoint/2010/main" val="389152036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27551" r="45010" b="15836"/>
          <a:stretch/>
        </p:blipFill>
        <p:spPr>
          <a:xfrm>
            <a:off x="5063401" y="1669143"/>
            <a:ext cx="7128599" cy="5188857"/>
          </a:xfrm>
          <a:prstGeom prst="rect">
            <a:avLst/>
          </a:prstGeom>
        </p:spPr>
      </p:pic>
      <p:sp>
        <p:nvSpPr>
          <p:cNvPr id="6" name="Title 4"/>
          <p:cNvSpPr txBox="1">
            <a:spLocks/>
          </p:cNvSpPr>
          <p:nvPr/>
        </p:nvSpPr>
        <p:spPr>
          <a:xfrm>
            <a:off x="721377" y="1923142"/>
            <a:ext cx="6404202" cy="234042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dirty="0">
                <a:gradFill>
                  <a:gsLst>
                    <a:gs pos="1250">
                      <a:srgbClr val="1F497D"/>
                    </a:gs>
                    <a:gs pos="100000">
                      <a:srgbClr val="1F497D"/>
                    </a:gs>
                  </a:gsLst>
                  <a:lin ang="5400000" scaled="0"/>
                </a:gradFill>
              </a:rPr>
              <a:t>“</a:t>
            </a:r>
            <a:r>
              <a:rPr lang="en-US" i="1" dirty="0">
                <a:gradFill>
                  <a:gsLst>
                    <a:gs pos="1250">
                      <a:srgbClr val="1F497D"/>
                    </a:gs>
                    <a:gs pos="100000">
                      <a:srgbClr val="1F497D"/>
                    </a:gs>
                  </a:gsLst>
                  <a:lin ang="5400000" scaled="0"/>
                </a:gradFill>
              </a:rPr>
              <a:t>Don't Judge what you don't understand…</a:t>
            </a:r>
            <a:r>
              <a:rPr lang="en-US" dirty="0">
                <a:gradFill>
                  <a:gsLst>
                    <a:gs pos="1250">
                      <a:srgbClr val="1F497D"/>
                    </a:gs>
                    <a:gs pos="100000">
                      <a:srgbClr val="1F497D"/>
                    </a:gs>
                  </a:gsLst>
                  <a:lin ang="5400000" scaled="0"/>
                </a:gradFill>
              </a:rPr>
              <a:t>”</a:t>
            </a:r>
            <a:endParaRPr lang="en-US" dirty="0">
              <a:gradFill>
                <a:gsLst>
                  <a:gs pos="1250">
                    <a:srgbClr val="1F497D"/>
                  </a:gs>
                  <a:gs pos="100000">
                    <a:srgbClr val="1F497D"/>
                  </a:gs>
                </a:gsLst>
                <a:lin ang="5400000" scaled="0"/>
              </a:gradFill>
              <a:latin typeface="Segoe UI Light"/>
            </a:endParaRPr>
          </a:p>
        </p:txBody>
      </p:sp>
      <p:sp>
        <p:nvSpPr>
          <p:cNvPr id="4" name="Title 4">
            <a:extLst>
              <a:ext uri="{FF2B5EF4-FFF2-40B4-BE49-F238E27FC236}">
                <a16:creationId xmlns:a16="http://schemas.microsoft.com/office/drawing/2014/main" id="{E9F11935-BED7-41D2-8658-17E85F116302}"/>
              </a:ext>
            </a:extLst>
          </p:cNvPr>
          <p:cNvSpPr txBox="1">
            <a:spLocks/>
          </p:cNvSpPr>
          <p:nvPr/>
        </p:nvSpPr>
        <p:spPr>
          <a:xfrm>
            <a:off x="7654280" y="2421653"/>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BizTalk Server</a:t>
            </a:r>
          </a:p>
        </p:txBody>
      </p:sp>
    </p:spTree>
    <p:extLst>
      <p:ext uri="{BB962C8B-B14F-4D97-AF65-F5344CB8AC3E}">
        <p14:creationId xmlns:p14="http://schemas.microsoft.com/office/powerpoint/2010/main" val="302493213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dimitri.co.uk/business/business-images/worker-alone-dark-offi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9764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866E07-CF06-4D75-ABDC-D89B5CDC24A1}"/>
              </a:ext>
            </a:extLst>
          </p:cNvPr>
          <p:cNvSpPr/>
          <p:nvPr/>
        </p:nvSpPr>
        <p:spPr>
          <a:xfrm>
            <a:off x="469134" y="589624"/>
            <a:ext cx="9535816" cy="1938992"/>
          </a:xfrm>
          <a:prstGeom prst="rect">
            <a:avLst/>
          </a:prstGeom>
        </p:spPr>
        <p:txBody>
          <a:bodyPr wrap="none">
            <a:spAutoFit/>
          </a:bodyPr>
          <a:lstStyle/>
          <a:p>
            <a:r>
              <a:rPr lang="en-US" sz="6000" kern="0" spc="-102" dirty="0">
                <a:ln w="3175">
                  <a:noFill/>
                </a:ln>
                <a:solidFill>
                  <a:srgbClr val="FFFFFF"/>
                </a:solidFill>
                <a:latin typeface="Segoe UI Light"/>
                <a:ea typeface="Segoe UI Black" panose="020B0A02040204020203" pitchFamily="34" charset="0"/>
                <a:cs typeface="Segoe UI" pitchFamily="34" charset="0"/>
              </a:rPr>
              <a:t>I'm screwed... </a:t>
            </a:r>
          </a:p>
          <a:p>
            <a:r>
              <a:rPr lang="en-US" sz="6000" kern="0" spc="-102" dirty="0">
                <a:ln w="3175">
                  <a:noFill/>
                </a:ln>
                <a:solidFill>
                  <a:srgbClr val="FFFFFF"/>
                </a:solidFill>
                <a:latin typeface="Segoe UI Light"/>
                <a:ea typeface="Segoe UI Black" panose="020B0A02040204020203" pitchFamily="34" charset="0"/>
                <a:cs typeface="Segoe UI" pitchFamily="34" charset="0"/>
              </a:rPr>
              <a:t>my </a:t>
            </a:r>
            <a:r>
              <a:rPr lang="en-US"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wife</a:t>
            </a:r>
            <a:r>
              <a:rPr lang="en-US" sz="6000" kern="0" spc="-102" dirty="0">
                <a:ln w="3175">
                  <a:noFill/>
                </a:ln>
                <a:solidFill>
                  <a:srgbClr val="FFFFFF"/>
                </a:solidFill>
                <a:latin typeface="Segoe UI Light"/>
                <a:ea typeface="Segoe UI Black" panose="020B0A02040204020203" pitchFamily="34" charset="0"/>
                <a:cs typeface="Segoe UI" pitchFamily="34" charset="0"/>
              </a:rPr>
              <a:t> is going to </a:t>
            </a:r>
            <a:r>
              <a:rPr lang="en-US"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kill me</a:t>
            </a:r>
            <a:r>
              <a:rPr lang="en-US" sz="6000" kern="0" spc="-102" dirty="0">
                <a:ln w="3175">
                  <a:noFill/>
                </a:ln>
                <a:solidFill>
                  <a:srgbClr val="FFFFFF"/>
                </a:solidFill>
                <a:latin typeface="Segoe UI Light"/>
                <a:ea typeface="Segoe UI Black" panose="020B0A02040204020203" pitchFamily="34" charset="0"/>
                <a:cs typeface="Segoe UI" pitchFamily="34" charset="0"/>
              </a:rPr>
              <a:t>…</a:t>
            </a:r>
          </a:p>
        </p:txBody>
      </p:sp>
    </p:spTree>
    <p:extLst>
      <p:ext uri="{BB962C8B-B14F-4D97-AF65-F5344CB8AC3E}">
        <p14:creationId xmlns:p14="http://schemas.microsoft.com/office/powerpoint/2010/main" val="23777219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gtspirit.com/wp-content/uploads/2013/07/Elite-Garage-Ferrari.jpg"/>
          <p:cNvPicPr>
            <a:picLocks noChangeAspect="1" noChangeArrowheads="1"/>
          </p:cNvPicPr>
          <p:nvPr/>
        </p:nvPicPr>
        <p:blipFill rotWithShape="1">
          <a:blip r:embed="rId2">
            <a:extLst>
              <a:ext uri="{28A0092B-C50C-407E-A947-70E740481C1C}">
                <a14:useLocalDpi xmlns:a14="http://schemas.microsoft.com/office/drawing/2010/main" val="0"/>
              </a:ext>
            </a:extLst>
          </a:blip>
          <a:srcRect t="15091"/>
          <a:stretch/>
        </p:blipFill>
        <p:spPr bwMode="auto">
          <a:xfrm>
            <a:off x="0" y="-1"/>
            <a:ext cx="12191999"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9C2FC3-5556-4D07-9598-0B05EF90B9AF}"/>
              </a:ext>
            </a:extLst>
          </p:cNvPr>
          <p:cNvSpPr/>
          <p:nvPr/>
        </p:nvSpPr>
        <p:spPr>
          <a:xfrm>
            <a:off x="616617" y="5486088"/>
            <a:ext cx="8868133" cy="1015663"/>
          </a:xfrm>
          <a:prstGeom prst="rect">
            <a:avLst/>
          </a:prstGeom>
        </p:spPr>
        <p:txBody>
          <a:bodyPr wrap="none">
            <a:spAutoFit/>
          </a:bodyPr>
          <a:lstStyle/>
          <a:p>
            <a:r>
              <a:rPr lang="en-US" sz="6000" kern="0" spc="-102" dirty="0">
                <a:ln w="3175">
                  <a:noFill/>
                </a:ln>
                <a:solidFill>
                  <a:srgbClr val="FFFFFF"/>
                </a:solidFill>
                <a:latin typeface="Segoe UI Light"/>
                <a:ea typeface="Segoe UI Black" panose="020B0A02040204020203" pitchFamily="34" charset="0"/>
                <a:cs typeface="Segoe UI" pitchFamily="34" charset="0"/>
              </a:rPr>
              <a:t>How can I park </a:t>
            </a:r>
            <a:r>
              <a:rPr lang="en-US"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more </a:t>
            </a:r>
            <a:r>
              <a:rPr lang="en-US" sz="6000" kern="0" spc="-102" dirty="0">
                <a:ln w="3175">
                  <a:noFill/>
                </a:ln>
                <a:solidFill>
                  <a:srgbClr val="FFFFFF"/>
                </a:solidFill>
                <a:latin typeface="Segoe UI Light"/>
                <a:ea typeface="Segoe UI Black" panose="020B0A02040204020203" pitchFamily="34" charset="0"/>
                <a:cs typeface="Segoe UI" pitchFamily="34" charset="0"/>
              </a:rPr>
              <a:t>cars…</a:t>
            </a:r>
          </a:p>
        </p:txBody>
      </p:sp>
    </p:spTree>
    <p:extLst>
      <p:ext uri="{BB962C8B-B14F-4D97-AF65-F5344CB8AC3E}">
        <p14:creationId xmlns:p14="http://schemas.microsoft.com/office/powerpoint/2010/main" val="343962256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downloadclipart.net/medium/11072-red-heart-clip-art.png">
            <a:extLst>
              <a:ext uri="{FF2B5EF4-FFF2-40B4-BE49-F238E27FC236}">
                <a16:creationId xmlns:a16="http://schemas.microsoft.com/office/drawing/2014/main" id="{2C6001D8-4D73-4737-A256-BB863E8E5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2100263"/>
            <a:ext cx="2857500" cy="26574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CC9FB4-84B7-41EE-AA78-3403E3D90F6D}"/>
              </a:ext>
            </a:extLst>
          </p:cNvPr>
          <p:cNvPicPr>
            <a:picLocks noChangeAspect="1"/>
          </p:cNvPicPr>
          <p:nvPr/>
        </p:nvPicPr>
        <p:blipFill>
          <a:blip r:embed="rId3"/>
          <a:stretch>
            <a:fillRect/>
          </a:stretch>
        </p:blipFill>
        <p:spPr>
          <a:xfrm>
            <a:off x="8307202" y="2263882"/>
            <a:ext cx="2595260" cy="3615522"/>
          </a:xfrm>
          <a:prstGeom prst="rect">
            <a:avLst/>
          </a:prstGeom>
        </p:spPr>
      </p:pic>
      <p:sp>
        <p:nvSpPr>
          <p:cNvPr id="10" name="Title 1">
            <a:extLst>
              <a:ext uri="{FF2B5EF4-FFF2-40B4-BE49-F238E27FC236}">
                <a16:creationId xmlns:a16="http://schemas.microsoft.com/office/drawing/2014/main" id="{EDF65EE6-1752-4D26-89D6-60A9D8BEE5E3}"/>
              </a:ext>
            </a:extLst>
          </p:cNvPr>
          <p:cNvSpPr txBox="1">
            <a:spLocks/>
          </p:cNvSpPr>
          <p:nvPr/>
        </p:nvSpPr>
        <p:spPr>
          <a:xfrm>
            <a:off x="2201709" y="1899764"/>
            <a:ext cx="545123"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9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endParaRPr kumimoji="0" lang="en-US" sz="239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0505662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342"/>
          <a:stretch/>
        </p:blipFill>
        <p:spPr>
          <a:xfrm>
            <a:off x="0" y="0"/>
            <a:ext cx="12192000" cy="6858000"/>
          </a:xfrm>
          <a:prstGeom prst="rect">
            <a:avLst/>
          </a:prstGeom>
        </p:spPr>
      </p:pic>
    </p:spTree>
    <p:extLst>
      <p:ext uri="{BB962C8B-B14F-4D97-AF65-F5344CB8AC3E}">
        <p14:creationId xmlns:p14="http://schemas.microsoft.com/office/powerpoint/2010/main" val="250571304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trbimg.com/img-56afa657/turbine/ct-amy-cuddy-power-poses-balancing-0201-20160201">
            <a:extLst>
              <a:ext uri="{FF2B5EF4-FFF2-40B4-BE49-F238E27FC236}">
                <a16:creationId xmlns:a16="http://schemas.microsoft.com/office/drawing/2014/main" id="{1F5245EC-B182-4989-AF54-1F316FC0E1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43" b="2943"/>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CC4DE3-9D06-4386-AF46-BA02D5CA2F0D}"/>
              </a:ext>
            </a:extLst>
          </p:cNvPr>
          <p:cNvSpPr/>
          <p:nvPr/>
        </p:nvSpPr>
        <p:spPr>
          <a:xfrm>
            <a:off x="3143250" y="248335"/>
            <a:ext cx="7200900" cy="2585323"/>
          </a:xfrm>
          <a:prstGeom prst="rect">
            <a:avLst/>
          </a:prstGeom>
        </p:spPr>
        <p:txBody>
          <a:bodyPr wrap="square">
            <a:spAutoFit/>
          </a:bodyPr>
          <a:lstStyle/>
          <a:p>
            <a:pPr algn="r"/>
            <a:r>
              <a:rPr lang="en-US" sz="5400" spc="-102" dirty="0">
                <a:ln w="3175">
                  <a:noFill/>
                </a:ln>
                <a:solidFill>
                  <a:srgbClr val="505050"/>
                </a:solidFill>
                <a:latin typeface="Segoe UI Light"/>
                <a:cs typeface="Segoe UI" pitchFamily="34" charset="0"/>
              </a:rPr>
              <a:t>"</a:t>
            </a:r>
            <a:r>
              <a:rPr lang="en-US" sz="5400" spc="-102" dirty="0">
                <a:ln w="3175">
                  <a:noFill/>
                </a:ln>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Begin</a:t>
            </a:r>
            <a:r>
              <a:rPr lang="en-US" sz="5400" spc="-102" dirty="0">
                <a:ln w="3175">
                  <a:noFill/>
                </a:ln>
                <a:solidFill>
                  <a:srgbClr val="505050"/>
                </a:solidFill>
                <a:latin typeface="Segoe UI Light"/>
                <a:cs typeface="Segoe UI" pitchFamily="34" charset="0"/>
              </a:rPr>
              <a:t> to be </a:t>
            </a:r>
            <a:r>
              <a:rPr lang="en-US" sz="5400" spc="-102" dirty="0">
                <a:ln w="3175">
                  <a:noFill/>
                </a:ln>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now </a:t>
            </a:r>
            <a:r>
              <a:rPr lang="en-US" sz="5400" spc="-102" dirty="0">
                <a:ln w="3175">
                  <a:noFill/>
                </a:ln>
                <a:solidFill>
                  <a:srgbClr val="505050"/>
                </a:solidFill>
                <a:latin typeface="Segoe UI Light"/>
                <a:cs typeface="Segoe UI" pitchFamily="34" charset="0"/>
              </a:rPr>
              <a:t>what you will be hereafter." </a:t>
            </a:r>
          </a:p>
          <a:p>
            <a:pPr algn="r"/>
            <a:r>
              <a:rPr lang="en-US" sz="5400" spc="-102" dirty="0">
                <a:ln w="3175">
                  <a:noFill/>
                </a:ln>
                <a:solidFill>
                  <a:srgbClr val="505050"/>
                </a:solidFill>
                <a:latin typeface="Segoe UI Light"/>
                <a:cs typeface="Segoe UI" pitchFamily="34" charset="0"/>
              </a:rPr>
              <a:t>William James</a:t>
            </a:r>
            <a:endParaRPr lang="pt-PT" sz="5400" spc="-102" dirty="0">
              <a:ln w="3175">
                <a:noFill/>
              </a:ln>
              <a:solidFill>
                <a:srgbClr val="505050"/>
              </a:solidFill>
              <a:latin typeface="Segoe UI Light"/>
              <a:cs typeface="Segoe UI" pitchFamily="34" charset="0"/>
            </a:endParaRPr>
          </a:p>
        </p:txBody>
      </p:sp>
    </p:spTree>
    <p:extLst>
      <p:ext uri="{BB962C8B-B14F-4D97-AF65-F5344CB8AC3E}">
        <p14:creationId xmlns:p14="http://schemas.microsoft.com/office/powerpoint/2010/main" val="11815507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76552" y="4430923"/>
            <a:ext cx="9902106" cy="2385692"/>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00764" y="4430924"/>
            <a:ext cx="9790474" cy="715733"/>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marR="0" lvl="0" indent="-451306" algn="l" defTabSz="896386" rtl="0" eaLnBrk="1" fontAlgn="auto" latinLnBrk="0" hangingPunct="1">
              <a:lnSpc>
                <a:spcPct val="90000"/>
              </a:lnSpc>
              <a:spcBef>
                <a:spcPct val="20000"/>
              </a:spcBef>
              <a:spcAft>
                <a:spcPts val="0"/>
              </a:spcAft>
              <a:buClrTx/>
              <a:buSzPct val="90000"/>
              <a:buFontTx/>
              <a:buBlip>
                <a:blip r:embed="rId5"/>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 name="Group 3"/>
          <p:cNvGrpSpPr/>
          <p:nvPr/>
        </p:nvGrpSpPr>
        <p:grpSpPr>
          <a:xfrm>
            <a:off x="3927610" y="1805374"/>
            <a:ext cx="7060021" cy="2631473"/>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marR="0" lvl="0" indent="-451306" algn="l" defTabSz="896386" rtl="0" eaLnBrk="1" fontAlgn="auto" latinLnBrk="0" hangingPunct="1">
                <a:lnSpc>
                  <a:spcPct val="90000"/>
                </a:lnSpc>
                <a:spcBef>
                  <a:spcPct val="20000"/>
                </a:spcBef>
                <a:spcAft>
                  <a:spcPts val="0"/>
                </a:spcAft>
                <a:buClrTx/>
                <a:buSzPct val="90000"/>
                <a:buFontTx/>
                <a:buBlip>
                  <a:blip r:embed="rId5"/>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0" dirty="0">
                  <a:ln>
                    <a:noFill/>
                  </a:ln>
                  <a:solidFill>
                    <a:srgbClr val="FFFFFF">
                      <a:alpha val="99000"/>
                    </a:srgbClr>
                  </a:solidFill>
                  <a:effectLst/>
                  <a:uLnTx/>
                  <a:uFillTx/>
                  <a:latin typeface="Segoe UI"/>
                  <a:ea typeface="+mn-ea"/>
                  <a:cs typeface="+mn-cs"/>
                </a:rPr>
                <a:t>sandro.pereira@devscope.net</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1">
                  <a:ln>
                    <a:noFill/>
                  </a:ln>
                  <a:solidFill>
                    <a:srgbClr val="FFFFFF">
                      <a:alpha val="99000"/>
                    </a:srgbClr>
                  </a:solidFill>
                  <a:effectLst/>
                  <a:uLnTx/>
                  <a:uFillTx/>
                  <a:latin typeface="Segoe UI"/>
                  <a:ea typeface="+mn-ea"/>
                  <a:cs typeface="+mn-cs"/>
                </a:rPr>
                <a:t>linkedin.com/in/sandropereira</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0" dirty="0">
                  <a:ln>
                    <a:noFill/>
                  </a:ln>
                  <a:solidFill>
                    <a:srgbClr val="FFFFFF">
                      <a:alpha val="99000"/>
                    </a:srgbClr>
                  </a:solidFill>
                  <a:effectLst/>
                  <a:uLnTx/>
                  <a:uFillTx/>
                  <a:latin typeface="Segoe UI"/>
                  <a:ea typeface="+mn-ea"/>
                  <a:cs typeface="+mn-cs"/>
                </a:rPr>
                <a:t>@sandro_asp </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0" dirty="0">
                  <a:ln>
                    <a:noFill/>
                  </a:ln>
                  <a:solidFill>
                    <a:srgbClr val="FFFFFF">
                      <a:alpha val="99000"/>
                    </a:srgbClr>
                  </a:solidFill>
                  <a:effectLst/>
                  <a:uLnTx/>
                  <a:uFillTx/>
                  <a:latin typeface="Segoe UI"/>
                  <a:ea typeface="+mn-ea"/>
                  <a:cs typeface="+mn-cs"/>
                </a:rPr>
                <a:t>sandroaspbiztalkblog.wordpress.com</a:t>
              </a:r>
            </a:p>
          </p:txBody>
        </p:sp>
      </p:grpSp>
      <p:sp>
        <p:nvSpPr>
          <p:cNvPr id="7" name="Title 1"/>
          <p:cNvSpPr>
            <a:spLocks noGrp="1"/>
          </p:cNvSpPr>
          <p:nvPr/>
        </p:nvSpPr>
        <p:spPr>
          <a:xfrm>
            <a:off x="432512" y="360845"/>
            <a:ext cx="3616307" cy="13034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896350" rtl="0" eaLnBrk="1" fontAlgn="auto" latinLnBrk="0" hangingPunct="1">
              <a:lnSpc>
                <a:spcPct val="90000"/>
              </a:lnSpc>
              <a:spcBef>
                <a:spcPct val="0"/>
              </a:spcBef>
              <a:spcAft>
                <a:spcPts val="0"/>
              </a:spcAft>
              <a:buClrTx/>
              <a:buSzTx/>
              <a:buFontTx/>
              <a:buNone/>
              <a:tabLst/>
              <a:defRPr/>
            </a:pPr>
            <a:r>
              <a:rPr kumimoji="0" lang="en-US" sz="9411" b="1" i="0" u="none" strike="noStrike" kern="1200" cap="none" spc="-98" normalizeH="0" baseline="0" noProof="0" dirty="0">
                <a:ln w="3175">
                  <a:noFill/>
                </a:ln>
                <a:gradFill flip="none" rotWithShape="1">
                  <a:gsLst>
                    <a:gs pos="0">
                      <a:srgbClr val="FFFFFF"/>
                    </a:gs>
                    <a:gs pos="86000">
                      <a:srgbClr val="FFFFFF"/>
                    </a:gs>
                  </a:gsLst>
                  <a:lin ang="5400000" scaled="0"/>
                  <a:tileRect/>
                </a:gradFill>
                <a:effectLst/>
                <a:uLnTx/>
                <a:uFillTx/>
                <a:latin typeface="Segoe UI Light"/>
                <a:ea typeface="+mn-ea"/>
                <a:cs typeface="Arial" charset="0"/>
              </a:rPr>
              <a:t>Thanks</a:t>
            </a:r>
            <a:endParaRPr kumimoji="0" lang="en-US" sz="4313" b="0" i="0" u="none" strike="noStrike" kern="1200" cap="none" spc="-98" normalizeH="0" baseline="0" noProof="0" dirty="0">
              <a:ln w="3175">
                <a:noFill/>
              </a:ln>
              <a:gradFill flip="none" rotWithShape="1">
                <a:gsLst>
                  <a:gs pos="0">
                    <a:srgbClr val="FFFFFF"/>
                  </a:gs>
                  <a:gs pos="86000">
                    <a:srgbClr val="FFFFFF"/>
                  </a:gs>
                </a:gsLst>
                <a:lin ang="5400000" scaled="0"/>
                <a:tileRect/>
              </a:gradFill>
              <a:effectLst/>
              <a:uLnTx/>
              <a:uFillTx/>
              <a:latin typeface="Segoe UI Light"/>
              <a:ea typeface="+mn-ea"/>
              <a:cs typeface="Arial"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7157" y="1805374"/>
            <a:ext cx="2730453" cy="2631474"/>
          </a:xfrm>
          <a:prstGeom prst="rect">
            <a:avLst/>
          </a:prstGeom>
        </p:spPr>
      </p:pic>
      <p:sp>
        <p:nvSpPr>
          <p:cNvPr id="12" name="Text Placeholder 30"/>
          <p:cNvSpPr txBox="1">
            <a:spLocks/>
          </p:cNvSpPr>
          <p:nvPr/>
        </p:nvSpPr>
        <p:spPr>
          <a:xfrm>
            <a:off x="8496145" y="4487887"/>
            <a:ext cx="2903415" cy="821723"/>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+351 223 751 350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3467" y="4316374"/>
            <a:ext cx="2262982" cy="950758"/>
          </a:xfrm>
          <a:prstGeom prst="rect">
            <a:avLst/>
          </a:prstGeom>
        </p:spPr>
      </p:pic>
    </p:spTree>
    <p:extLst>
      <p:ext uri="{BB962C8B-B14F-4D97-AF65-F5344CB8AC3E}">
        <p14:creationId xmlns:p14="http://schemas.microsoft.com/office/powerpoint/2010/main" val="1818277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6153150" y="4327784"/>
            <a:ext cx="5791200" cy="77952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r>
              <a:rPr lang="en-US" sz="4000" dirty="0">
                <a:solidFill>
                  <a:schemeClr val="bg1"/>
                </a:solidFill>
              </a:rPr>
              <a:t>“Goodbye </a:t>
            </a:r>
            <a:r>
              <a:rPr lang="en-US" sz="4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T-REX</a:t>
            </a:r>
            <a:r>
              <a:rPr lang="en-US" sz="4000" dirty="0">
                <a:solidFill>
                  <a:schemeClr val="bg1"/>
                </a:solidFill>
              </a:rPr>
              <a:t>, welcome </a:t>
            </a:r>
            <a:r>
              <a:rPr kumimoji="0" lang="en-US" sz="4000" b="0" i="0" u="none" strike="noStrike" kern="1200" cap="none" spc="-102" normalizeH="0" baseline="0" noProof="0" dirty="0" err="1">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BizMan</a:t>
            </a:r>
            <a:r>
              <a:rPr kumimoji="0" lang="en-US" sz="4000" b="0" i="0" u="none" strike="noStrike" kern="1200" cap="none" spc="-102"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lang="en-US" sz="4000" dirty="0">
                <a:solidFill>
                  <a:schemeClr val="bg1"/>
                </a:solidFill>
                <a:latin typeface="Segoe UI Light"/>
              </a:rPr>
              <a:t>the BTS Super hero”</a:t>
            </a:r>
          </a:p>
        </p:txBody>
      </p:sp>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BizTalk Server </a:t>
            </a:r>
            <a:r>
              <a:rPr kumimoji="0" lang="en-US" sz="6000" b="0" i="0" u="none" strike="noStrike" kern="1200" cap="none" spc="-102" normalizeH="0" baseline="0" noProof="0" dirty="0">
                <a:ln w="3175">
                  <a:noFill/>
                </a:ln>
                <a:solidFill>
                  <a:schemeClr val="bg1"/>
                </a:solidFill>
                <a:effectLst/>
                <a:uLnTx/>
                <a:uFillTx/>
                <a:latin typeface="Segoe UI Light"/>
              </a:rPr>
              <a:t>stickers</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sp>
        <p:nvSpPr>
          <p:cNvPr id="4" name="Rectangle 3"/>
          <p:cNvSpPr/>
          <p:nvPr/>
        </p:nvSpPr>
        <p:spPr>
          <a:xfrm>
            <a:off x="5965335" y="2152242"/>
            <a:ext cx="5544082" cy="1323439"/>
          </a:xfrm>
          <a:prstGeom prst="rect">
            <a:avLst/>
          </a:prstGeom>
        </p:spPr>
        <p:txBody>
          <a:bodyPr wrap="none">
            <a:spAutoFit/>
          </a:bodyPr>
          <a:lstStyle/>
          <a:p>
            <a:pPr marL="448194" lvl="1" defTabSz="896386">
              <a:lnSpc>
                <a:spcPct val="90000"/>
              </a:lnSpc>
              <a:spcBef>
                <a:spcPct val="20000"/>
              </a:spcBef>
              <a:buSzPct val="105000"/>
              <a:defRPr/>
            </a:pPr>
            <a:r>
              <a:rPr lang="en-US" sz="4000" spc="-102" dirty="0">
                <a:ln w="3175">
                  <a:noFill/>
                </a:ln>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Tweet</a:t>
            </a:r>
            <a:r>
              <a:rPr lang="en-US" sz="4000" spc="-102" dirty="0">
                <a:ln w="3175">
                  <a:noFill/>
                </a:ln>
                <a:solidFill>
                  <a:schemeClr val="bg1"/>
                </a:solidFill>
                <a:latin typeface="Segoe UI Light"/>
              </a:rPr>
              <a:t> #Integrate2017 </a:t>
            </a:r>
          </a:p>
          <a:p>
            <a:pPr marL="448194" lvl="1" defTabSz="896386">
              <a:lnSpc>
                <a:spcPct val="90000"/>
              </a:lnSpc>
              <a:spcBef>
                <a:spcPct val="20000"/>
              </a:spcBef>
              <a:buSzPct val="105000"/>
              <a:defRPr/>
            </a:pPr>
            <a:r>
              <a:rPr lang="en-US" sz="4000" spc="-102" dirty="0">
                <a:ln w="3175">
                  <a:noFill/>
                </a:ln>
                <a:solidFill>
                  <a:schemeClr val="bg1"/>
                </a:solidFill>
                <a:latin typeface="Segoe UI Light"/>
              </a:rPr>
              <a:t>#</a:t>
            </a:r>
            <a:r>
              <a:rPr lang="en-US" sz="4000" spc="-102" dirty="0" err="1">
                <a:ln w="3175">
                  <a:noFill/>
                </a:ln>
                <a:solidFill>
                  <a:schemeClr val="bg1"/>
                </a:solidFill>
                <a:latin typeface="Segoe UI Light"/>
              </a:rPr>
              <a:t>msbts</a:t>
            </a:r>
            <a:r>
              <a:rPr lang="en-US" sz="4000" spc="-102" dirty="0">
                <a:ln w="3175">
                  <a:noFill/>
                </a:ln>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@sandro_asp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257" y="424849"/>
            <a:ext cx="4862501" cy="6858000"/>
          </a:xfrm>
          <a:prstGeom prst="rect">
            <a:avLst/>
          </a:prstGeom>
        </p:spPr>
      </p:pic>
    </p:spTree>
    <p:extLst>
      <p:ext uri="{BB962C8B-B14F-4D97-AF65-F5344CB8AC3E}">
        <p14:creationId xmlns:p14="http://schemas.microsoft.com/office/powerpoint/2010/main" val="7105013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Mikael Håkansson</a:t>
            </a:r>
            <a:endParaRPr lang="pt-PT" dirty="0"/>
          </a:p>
        </p:txBody>
      </p:sp>
      <p:sp>
        <p:nvSpPr>
          <p:cNvPr id="7" name="Text Placeholder 2"/>
          <p:cNvSpPr txBox="1">
            <a:spLocks/>
          </p:cNvSpPr>
          <p:nvPr/>
        </p:nvSpPr>
        <p:spPr bwMode="auto">
          <a:xfrm>
            <a:off x="3848427" y="1170041"/>
            <a:ext cx="8330077" cy="1297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Clr>
                <a:srgbClr val="0072C6"/>
              </a:buClr>
              <a:buNone/>
            </a:pPr>
            <a:r>
              <a:rPr lang="en-US" sz="3137" dirty="0"/>
              <a:t>I will proudly wear Pepe jersey in Integration 2017 London… Best defender ever!</a:t>
            </a:r>
          </a:p>
        </p:txBody>
      </p:sp>
      <p:pic>
        <p:nvPicPr>
          <p:cNvPr id="9" name="Picture 8"/>
          <p:cNvPicPr>
            <a:picLocks noChangeAspect="1"/>
          </p:cNvPicPr>
          <p:nvPr/>
        </p:nvPicPr>
        <p:blipFill>
          <a:blip r:embed="rId3"/>
          <a:stretch>
            <a:fillRect/>
          </a:stretch>
        </p:blipFill>
        <p:spPr>
          <a:xfrm>
            <a:off x="9343254" y="2467479"/>
            <a:ext cx="2721285" cy="1786390"/>
          </a:xfrm>
          <a:prstGeom prst="rect">
            <a:avLst/>
          </a:prstGeom>
        </p:spPr>
      </p:pic>
      <p:pic>
        <p:nvPicPr>
          <p:cNvPr id="2052" name="Picture 4" descr="Youth Pepe Portugal Replica Jersey - #3 Soccer Turquoise Away Short Shirt Euro 20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1781" y="2446732"/>
            <a:ext cx="4212610" cy="42126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m para mikael hakansson biztal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758" y="1346150"/>
            <a:ext cx="3241052" cy="39888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m para pepe shirt portugal"/>
          <p:cNvPicPr>
            <a:picLocks noChangeAspect="1" noChangeArrowheads="1"/>
          </p:cNvPicPr>
          <p:nvPr/>
        </p:nvPicPr>
        <p:blipFill rotWithShape="1">
          <a:blip r:embed="rId6">
            <a:extLst>
              <a:ext uri="{28A0092B-C50C-407E-A947-70E740481C1C}">
                <a14:useLocalDpi xmlns:a14="http://schemas.microsoft.com/office/drawing/2010/main" val="0"/>
              </a:ext>
            </a:extLst>
          </a:blip>
          <a:srcRect t="10856"/>
          <a:stretch/>
        </p:blipFill>
        <p:spPr bwMode="auto">
          <a:xfrm>
            <a:off x="9343254" y="4306608"/>
            <a:ext cx="2721284" cy="24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1066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Steef-Jan Wiggers</a:t>
            </a:r>
            <a:endParaRPr lang="pt-PT" dirty="0"/>
          </a:p>
        </p:txBody>
      </p:sp>
      <p:sp>
        <p:nvSpPr>
          <p:cNvPr id="7" name="Text Placeholder 2"/>
          <p:cNvSpPr txBox="1">
            <a:spLocks/>
          </p:cNvSpPr>
          <p:nvPr/>
        </p:nvSpPr>
        <p:spPr bwMode="auto">
          <a:xfrm>
            <a:off x="3848427" y="1170041"/>
            <a:ext cx="8330077" cy="1297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Clr>
                <a:srgbClr val="0072C6"/>
              </a:buClr>
              <a:buNone/>
            </a:pPr>
            <a:r>
              <a:rPr lang="en-US" sz="3137" dirty="0"/>
              <a:t>I lost the best so now… I’m wearing this amazing jersey!</a:t>
            </a:r>
          </a:p>
        </p:txBody>
      </p:sp>
      <p:pic>
        <p:nvPicPr>
          <p:cNvPr id="9" name="Picture 8"/>
          <p:cNvPicPr>
            <a:picLocks noChangeAspect="1"/>
          </p:cNvPicPr>
          <p:nvPr/>
        </p:nvPicPr>
        <p:blipFill>
          <a:blip r:embed="rId3"/>
          <a:stretch>
            <a:fillRect/>
          </a:stretch>
        </p:blipFill>
        <p:spPr>
          <a:xfrm>
            <a:off x="9343254" y="2467479"/>
            <a:ext cx="2721285" cy="1786390"/>
          </a:xfrm>
          <a:prstGeom prst="rect">
            <a:avLst/>
          </a:prstGeom>
        </p:spPr>
      </p:pic>
      <p:pic>
        <p:nvPicPr>
          <p:cNvPr id="2052" name="Picture 4" descr="Youth Pepe Portugal Replica Jersey - #3 Soccer Turquoise Away Short Shirt Euro 20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1781" y="2446732"/>
            <a:ext cx="4212610" cy="42126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m para pepe shirt portugal"/>
          <p:cNvPicPr>
            <a:picLocks noChangeAspect="1" noChangeArrowheads="1"/>
          </p:cNvPicPr>
          <p:nvPr/>
        </p:nvPicPr>
        <p:blipFill rotWithShape="1">
          <a:blip r:embed="rId5">
            <a:extLst>
              <a:ext uri="{28A0092B-C50C-407E-A947-70E740481C1C}">
                <a14:useLocalDpi xmlns:a14="http://schemas.microsoft.com/office/drawing/2010/main" val="0"/>
              </a:ext>
            </a:extLst>
          </a:blip>
          <a:srcRect t="10856"/>
          <a:stretch/>
        </p:blipFill>
        <p:spPr bwMode="auto">
          <a:xfrm>
            <a:off x="9343254" y="4306608"/>
            <a:ext cx="2721284" cy="24258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blog.steef-jan-wiggers.com/wp-content/themes/steefjanBlog/images/hero-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4" y="2190750"/>
            <a:ext cx="5110639"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67885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639838"/>
            <a:ext cx="12192000" cy="8137677"/>
          </a:xfrm>
          <a:prstGeom prst="rect">
            <a:avLst/>
          </a:prstGeom>
        </p:spPr>
      </p:pic>
      <p:sp>
        <p:nvSpPr>
          <p:cNvPr id="3" name="Title 1"/>
          <p:cNvSpPr>
            <a:spLocks noGrp="1"/>
          </p:cNvSpPr>
          <p:nvPr>
            <p:ph type="title"/>
          </p:nvPr>
        </p:nvSpPr>
        <p:spPr>
          <a:xfrm>
            <a:off x="3625263" y="4134925"/>
            <a:ext cx="8471097" cy="2415202"/>
          </a:xfrm>
        </p:spPr>
        <p:txBody>
          <a:bodyPr>
            <a:noAutofit/>
          </a:bodyPr>
          <a:lstStyle/>
          <a:p>
            <a:pPr algn="r"/>
            <a:r>
              <a:rPr lang="en-US" sz="9411" b="1" dirty="0">
                <a:solidFill>
                  <a:schemeClr val="bg1"/>
                </a:solidFill>
                <a:latin typeface="BreezedCaps" panose="00000700000000000000" pitchFamily="2" charset="0"/>
              </a:rPr>
              <a:t>…</a:t>
            </a:r>
            <a:r>
              <a:rPr lang="en-US" sz="9411" b="1" dirty="0">
                <a:solidFill>
                  <a:schemeClr val="bg1"/>
                </a:solidFill>
                <a:latin typeface="Ferro Rosso" panose="00000400000000000000" pitchFamily="2" charset="0"/>
              </a:rPr>
              <a:t>and	</a:t>
            </a:r>
            <a:r>
              <a:rPr lang="en-US" sz="9411" b="1" dirty="0">
                <a:solidFill>
                  <a:schemeClr val="bg1"/>
                </a:solidFill>
                <a:latin typeface="BreezedCaps" panose="00000700000000000000" pitchFamily="2" charset="0"/>
              </a:rPr>
              <a:t>	 </a:t>
            </a:r>
            <a:br>
              <a:rPr lang="en-US" sz="9411" b="1" dirty="0">
                <a:solidFill>
                  <a:schemeClr val="bg1"/>
                </a:solidFill>
                <a:latin typeface="BreezedCaps" panose="00000700000000000000" pitchFamily="2" charset="0"/>
              </a:rPr>
            </a:br>
            <a:r>
              <a:rPr lang="en-US" sz="9411" b="1" dirty="0">
                <a:solidFill>
                  <a:schemeClr val="bg1"/>
                </a:solidFill>
                <a:latin typeface="BreezedCaps" panose="00000700000000000000" pitchFamily="2" charset="0"/>
              </a:rPr>
              <a:t>	Loud</a:t>
            </a:r>
            <a:endParaRPr lang="pt-PT" sz="9411" b="1" dirty="0">
              <a:solidFill>
                <a:schemeClr val="bg1"/>
              </a:solidFill>
              <a:latin typeface="BreezedCaps" panose="00000700000000000000" pitchFamily="2" charset="0"/>
            </a:endParaRPr>
          </a:p>
        </p:txBody>
      </p:sp>
      <p:sp>
        <p:nvSpPr>
          <p:cNvPr id="4" name="Title 1"/>
          <p:cNvSpPr txBox="1">
            <a:spLocks/>
          </p:cNvSpPr>
          <p:nvPr/>
        </p:nvSpPr>
        <p:spPr>
          <a:xfrm>
            <a:off x="307417" y="181746"/>
            <a:ext cx="5012066" cy="1553034"/>
          </a:xfrm>
          <a:prstGeom prst="rect">
            <a:avLst/>
          </a:prstGeom>
        </p:spPr>
        <p:txBody>
          <a:bodyPr vert="horz" wrap="square" lIns="143428" tIns="89642" rIns="143428" bIns="89642" rtlCol="0" anchor="t">
            <a:normAutofit fontScale="92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9411" b="1" spc="-100" dirty="0">
                <a:solidFill>
                  <a:srgbClr val="FFFFFF"/>
                </a:solidFill>
                <a:latin typeface="BreezedCaps" panose="00000700000000000000" pitchFamily="2" charset="0"/>
              </a:rPr>
              <a:t>Fast</a:t>
            </a:r>
            <a:r>
              <a:rPr lang="pt-PT" sz="9411" b="1" spc="-100" dirty="0">
                <a:solidFill>
                  <a:srgbClr val="FFFFFF"/>
                </a:solidFill>
                <a:latin typeface="BreezedCaps" panose="00000700000000000000" pitchFamily="2" charset="0"/>
              </a:rPr>
              <a:t>…</a:t>
            </a:r>
          </a:p>
        </p:txBody>
      </p:sp>
      <p:pic>
        <p:nvPicPr>
          <p:cNvPr id="8" name="Picture 7"/>
          <p:cNvPicPr>
            <a:picLocks noChangeAspect="1"/>
          </p:cNvPicPr>
          <p:nvPr/>
        </p:nvPicPr>
        <p:blipFill>
          <a:blip r:embed="rId3">
            <a:lum bright="70000" contrast="-70000"/>
          </a:blip>
          <a:stretch>
            <a:fillRect/>
          </a:stretch>
        </p:blipFill>
        <p:spPr>
          <a:xfrm rot="20676811">
            <a:off x="2844710" y="2382494"/>
            <a:ext cx="829912" cy="347741"/>
          </a:xfrm>
          <a:prstGeom prst="rect">
            <a:avLst/>
          </a:prstGeom>
        </p:spPr>
      </p:pic>
      <p:pic>
        <p:nvPicPr>
          <p:cNvPr id="6" name="Picture 5">
            <a:extLst>
              <a:ext uri="{FF2B5EF4-FFF2-40B4-BE49-F238E27FC236}">
                <a16:creationId xmlns:a16="http://schemas.microsoft.com/office/drawing/2014/main" id="{584318B5-88D4-44A0-B9D1-848EEC6BE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93044">
            <a:off x="7018590" y="2294655"/>
            <a:ext cx="910690" cy="381588"/>
          </a:xfrm>
          <a:prstGeom prst="rect">
            <a:avLst/>
          </a:prstGeom>
        </p:spPr>
      </p:pic>
    </p:spTree>
    <p:extLst>
      <p:ext uri="{BB962C8B-B14F-4D97-AF65-F5344CB8AC3E}">
        <p14:creationId xmlns:p14="http://schemas.microsoft.com/office/powerpoint/2010/main" val="52155059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mad.xx.fbcdn.net/hphotos-xtf1/v/t1.0-9/s720x720/1898118_741972762487392_683029651_n.jpg?oh=76ade12e24c20176fd509f275630fcd6&amp;oe=55BCE909"/>
          <p:cNvPicPr>
            <a:picLocks noChangeAspect="1" noChangeArrowheads="1"/>
          </p:cNvPicPr>
          <p:nvPr/>
        </p:nvPicPr>
        <p:blipFill rotWithShape="1">
          <a:blip r:embed="rId3">
            <a:extLst>
              <a:ext uri="{28A0092B-C50C-407E-A947-70E740481C1C}">
                <a14:useLocalDpi xmlns:a14="http://schemas.microsoft.com/office/drawing/2010/main" val="0"/>
              </a:ext>
            </a:extLst>
          </a:blip>
          <a:srcRect t="6005" b="8704"/>
          <a:stretch/>
        </p:blipFill>
        <p:spPr bwMode="auto">
          <a:xfrm>
            <a:off x="1" y="-30031"/>
            <a:ext cx="12192000" cy="691806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p:cNvSpPr txBox="1">
            <a:spLocks/>
          </p:cNvSpPr>
          <p:nvPr/>
        </p:nvSpPr>
        <p:spPr>
          <a:xfrm>
            <a:off x="269239" y="778077"/>
            <a:ext cx="11653523" cy="1795962"/>
          </a:xfrm>
          <a:prstGeom prst="rect">
            <a:avLst/>
          </a:prstGeom>
        </p:spPr>
        <p:txBody>
          <a:bodyPr vert="horz" wrap="square" lIns="146304" tIns="91440" rIns="146304" bIns="91440" rtlCol="0" anchor="t">
            <a:noAutofit/>
          </a:bodyPr>
          <a:lstStyle>
            <a:defPPr>
              <a:defRPr lang="en-US"/>
            </a:defPPr>
            <a:lvl1pPr marR="0" lvl="0" indent="0" defTabSz="932742" fontAlgn="auto">
              <a:lnSpc>
                <a:spcPct val="90000"/>
              </a:lnSpc>
              <a:spcBef>
                <a:spcPct val="0"/>
              </a:spcBef>
              <a:spcAft>
                <a:spcPts val="0"/>
              </a:spcAft>
              <a:buClrTx/>
              <a:buSzTx/>
              <a:buFontTx/>
              <a:buNone/>
              <a:tabLst/>
              <a:defRPr kumimoji="0" sz="6000" b="0" i="0" u="none" strike="noStrike" cap="none" spc="-102" normalizeH="0" baseline="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a:defRPr/>
            </a:pPr>
            <a:r>
              <a:rPr lang="en-US" dirty="0"/>
              <a:t>BizTalk Server </a:t>
            </a:r>
            <a:r>
              <a:rPr lang="en-US" dirty="0">
                <a:latin typeface="Segoe UI Light"/>
                <a:ea typeface="+mn-ea"/>
                <a:cs typeface="Segoe UI" pitchFamily="34" charset="0"/>
              </a:rPr>
              <a:t>is almost </a:t>
            </a:r>
          </a:p>
          <a:p>
            <a:pPr>
              <a:defRPr/>
            </a:pPr>
            <a:r>
              <a:rPr lang="en-US" dirty="0"/>
              <a:t>17 years old</a:t>
            </a:r>
          </a:p>
          <a:p>
            <a:pPr>
              <a:defRPr/>
            </a:pPr>
            <a:r>
              <a:rPr lang="en-US" dirty="0">
                <a:latin typeface="Segoe UI Light"/>
                <a:ea typeface="+mn-ea"/>
                <a:cs typeface="Segoe UI" pitchFamily="34" charset="0"/>
              </a:rPr>
              <a:t>and…</a:t>
            </a:r>
          </a:p>
          <a:p>
            <a:endParaRPr lang="en-US" dirty="0"/>
          </a:p>
        </p:txBody>
      </p:sp>
    </p:spTree>
    <p:extLst>
      <p:ext uri="{BB962C8B-B14F-4D97-AF65-F5344CB8AC3E}">
        <p14:creationId xmlns:p14="http://schemas.microsoft.com/office/powerpoint/2010/main" val="10402018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354" b="7354"/>
          <a:stretch/>
        </p:blipFill>
        <p:spPr>
          <a:xfrm>
            <a:off x="1" y="-30031"/>
            <a:ext cx="12192000" cy="6918062"/>
          </a:xfrm>
          <a:prstGeom prst="rect">
            <a:avLst/>
          </a:prstGeom>
        </p:spPr>
      </p:pic>
      <p:sp>
        <p:nvSpPr>
          <p:cNvPr id="4" name="Title 3"/>
          <p:cNvSpPr>
            <a:spLocks noGrp="1"/>
          </p:cNvSpPr>
          <p:nvPr>
            <p:ph type="title"/>
          </p:nvPr>
        </p:nvSpPr>
        <p:spPr>
          <a:xfrm>
            <a:off x="385353" y="806914"/>
            <a:ext cx="11653523" cy="1796217"/>
          </a:xfrm>
        </p:spPr>
        <p:txBody>
          <a:bodyPr/>
          <a:lstStyle/>
          <a:p>
            <a:pPr defTabSz="932742">
              <a:defRPr/>
            </a:pPr>
            <a:r>
              <a:rPr lang="en-US" sz="6000" spc="-102" dirty="0">
                <a:solidFill>
                  <a:srgbClr val="FFFFFF"/>
                </a:solidFill>
                <a:latin typeface="Segoe UI Light"/>
              </a:rPr>
              <a:t>I still find clients </a:t>
            </a:r>
            <a:br>
              <a:rPr lang="en-US" sz="6000" spc="-102" dirty="0">
                <a:solidFill>
                  <a:srgbClr val="FFFFFF"/>
                </a:solidFill>
                <a:latin typeface="Segoe UI Light"/>
              </a:rPr>
            </a:br>
            <a:r>
              <a:rPr lang="en-US" sz="6000" spc="-102" dirty="0">
                <a:solidFill>
                  <a:srgbClr val="FFFFFF"/>
                </a:solidFill>
                <a:latin typeface="Segoe UI Light"/>
              </a:rPr>
              <a:t>that </a:t>
            </a:r>
            <a:r>
              <a:rPr lang="en-US" sz="600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don’t</a:t>
            </a:r>
            <a:r>
              <a:rPr lang="en-US" sz="6000" spc="-102" dirty="0">
                <a:solidFill>
                  <a:srgbClr val="FFFFFF"/>
                </a:solidFill>
                <a:latin typeface="Segoe UI Light"/>
              </a:rPr>
              <a:t> have </a:t>
            </a:r>
            <a:br>
              <a:rPr lang="en-US" sz="6000" spc="-102" dirty="0">
                <a:solidFill>
                  <a:srgbClr val="FFFFFF"/>
                </a:solidFill>
                <a:latin typeface="Segoe UI Light"/>
              </a:rPr>
            </a:br>
            <a:r>
              <a:rPr lang="en-US" sz="6000" spc="-102" dirty="0">
                <a:solidFill>
                  <a:srgbClr val="FFFFFF"/>
                </a:solidFill>
                <a:latin typeface="Segoe UI Light"/>
              </a:rPr>
              <a:t>BizTalk </a:t>
            </a:r>
            <a:r>
              <a:rPr lang="en-US" sz="600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Jobs </a:t>
            </a:r>
            <a:br>
              <a:rPr lang="en-US" sz="600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br>
            <a:r>
              <a:rPr lang="en-US" sz="600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running!</a:t>
            </a:r>
          </a:p>
        </p:txBody>
      </p:sp>
    </p:spTree>
    <p:extLst>
      <p:ext uri="{BB962C8B-B14F-4D97-AF65-F5344CB8AC3E}">
        <p14:creationId xmlns:p14="http://schemas.microsoft.com/office/powerpoint/2010/main" val="2402488791"/>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6367</TotalTime>
  <Words>1448</Words>
  <Application>Microsoft Office PowerPoint</Application>
  <PresentationFormat>Widescreen</PresentationFormat>
  <Paragraphs>162</Paragraphs>
  <Slides>32</Slides>
  <Notes>16</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32</vt:i4>
      </vt:variant>
    </vt:vector>
  </HeadingPairs>
  <TitlesOfParts>
    <vt:vector size="48" baseType="lpstr">
      <vt:lpstr>Arial</vt:lpstr>
      <vt:lpstr>BreezedCaps</vt:lpstr>
      <vt:lpstr>Calibri</vt:lpstr>
      <vt:lpstr>Ferro Rosso</vt:lpstr>
      <vt:lpstr>Lato</vt:lpstr>
      <vt:lpstr>Montserrat</vt:lpstr>
      <vt:lpstr>Open Sans Light</vt:lpstr>
      <vt:lpstr>Questrial</vt:lpstr>
      <vt:lpstr>Segoe UI</vt:lpstr>
      <vt:lpstr>Segoe UI Black</vt:lpstr>
      <vt:lpstr>Segoe UI Light</vt:lpstr>
      <vt:lpstr>Wingdings</vt:lpstr>
      <vt:lpstr>Office Theme</vt:lpstr>
      <vt:lpstr>MSVID_Product_Brand_template_16-9_WHITE_Cyan-accent</vt:lpstr>
      <vt:lpstr>1_MSVID_Product_Brand_template_16-9_WHITE_Cyan-accent</vt:lpstr>
      <vt:lpstr>think-cell Slide</vt:lpstr>
      <vt:lpstr>PowerPoint Presentation</vt:lpstr>
      <vt:lpstr>PowerPoint Presentation</vt:lpstr>
      <vt:lpstr>PowerPoint Presentation</vt:lpstr>
      <vt:lpstr>PowerPoint Presentation</vt:lpstr>
      <vt:lpstr>Mikael Håkansson</vt:lpstr>
      <vt:lpstr>Steef-Jan Wiggers</vt:lpstr>
      <vt:lpstr>…and     Loud</vt:lpstr>
      <vt:lpstr>PowerPoint Presentation</vt:lpstr>
      <vt:lpstr>I still find clients  that don’t have  BizTalk Jobs  running!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Hariharan</dc:creator>
  <cp:lastModifiedBy>Sandro Pereira</cp:lastModifiedBy>
  <cp:revision>111</cp:revision>
  <dcterms:created xsi:type="dcterms:W3CDTF">2017-06-12T10:11:26Z</dcterms:created>
  <dcterms:modified xsi:type="dcterms:W3CDTF">2017-06-28T10:31:48Z</dcterms:modified>
</cp:coreProperties>
</file>